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66" r:id="rId3"/>
    <p:sldId id="271" r:id="rId4"/>
    <p:sldId id="262" r:id="rId5"/>
    <p:sldId id="273" r:id="rId6"/>
    <p:sldId id="265" r:id="rId7"/>
    <p:sldId id="275" r:id="rId8"/>
    <p:sldId id="274" r:id="rId9"/>
    <p:sldId id="276" r:id="rId10"/>
    <p:sldId id="258" r:id="rId11"/>
    <p:sldId id="277" r:id="rId12"/>
    <p:sldId id="280" r:id="rId13"/>
    <p:sldId id="281" r:id="rId14"/>
    <p:sldId id="282" r:id="rId15"/>
    <p:sldId id="283" r:id="rId16"/>
    <p:sldId id="284" r:id="rId17"/>
    <p:sldId id="285" r:id="rId18"/>
    <p:sldId id="259" r:id="rId19"/>
    <p:sldId id="267" r:id="rId20"/>
    <p:sldId id="268" r:id="rId21"/>
    <p:sldId id="270" r:id="rId22"/>
    <p:sldId id="286" r:id="rId23"/>
    <p:sldId id="291" r:id="rId24"/>
    <p:sldId id="290" r:id="rId25"/>
    <p:sldId id="288" r:id="rId26"/>
    <p:sldId id="269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DD"/>
    <a:srgbClr val="FFFFCC"/>
    <a:srgbClr val="0066CC"/>
    <a:srgbClr val="009900"/>
    <a:srgbClr val="F67D60"/>
    <a:srgbClr val="CC3300"/>
    <a:srgbClr val="CC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102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604F8-9C67-446D-B59F-3863819C0754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CEE67-C92A-4C03-8D5A-C5F1E0717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B139-DDEA-4071-AB7D-7340E21C90C6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32D11-C9DB-454A-B193-01FCB1940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1536-EF16-49B3-AB1C-A945A923CBE0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5DBB4-0B8A-41C3-914E-E971C1DD8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50D6E-004C-48A0-AD06-231D2BBEEDAC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6318D-BE06-4705-87A5-7DD429192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675DD-40AF-46D6-85DD-174CEE2E996A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BB21-509D-45DE-BC41-59A7176623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89F0-3ABC-45A3-A64C-0002F9FE7446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F2D5F-BF2D-40A2-BB68-13D56EDF5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361C6-99E4-4333-A75C-7D18C3EF019D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4E5CE-E227-4501-B0F8-902624CF9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8261A-7304-4A7C-90DF-CA5735A70915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A9BB4-E0EB-41BC-B888-A0C3DF331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7F1E9-E218-441A-B202-2D439085C4C7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CC47D-B67A-4D2A-830A-5499B8D32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39F4D-063B-477F-AF4F-4A549C0F42AB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52516-5E5A-428C-B34D-51C7D7582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0DF73-6AD1-4336-AAD0-6FBDB0504663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C2568-8030-4702-AE8F-DD3D423FA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286BE552-C972-49C6-BED4-40DC99674B44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219F7A7-641C-4BC2-AF70-4F293AFC0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корона фон2"/>
          <p:cNvPicPr>
            <a:picLocks noChangeAspect="1" noChangeArrowheads="1"/>
          </p:cNvPicPr>
          <p:nvPr/>
        </p:nvPicPr>
        <p:blipFill>
          <a:blip r:embed="rId2" cstate="print"/>
          <a:srcRect l="1167"/>
          <a:stretch>
            <a:fillRect/>
          </a:stretch>
        </p:blipFill>
        <p:spPr bwMode="auto">
          <a:xfrm>
            <a:off x="0" y="0"/>
            <a:ext cx="9140825" cy="598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5148263" y="2276475"/>
            <a:ext cx="3852862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C3300"/>
                </a:solidFill>
                <a:latin typeface="Verdana" pitchFamily="34" charset="0"/>
              </a:rPr>
              <a:t>Профилактика </a:t>
            </a:r>
            <a:endParaRPr lang="ru-RU" sz="2800" b="1" dirty="0">
              <a:solidFill>
                <a:srgbClr val="CC3300"/>
              </a:solidFill>
            </a:endParaRPr>
          </a:p>
          <a:p>
            <a:r>
              <a:rPr lang="ru-RU" sz="2800" b="1" dirty="0">
                <a:solidFill>
                  <a:srgbClr val="CC3300"/>
                </a:solidFill>
                <a:latin typeface="Verdana" pitchFamily="34" charset="0"/>
              </a:rPr>
              <a:t>ОРВИ, гриппа и </a:t>
            </a:r>
            <a:endParaRPr lang="ru-RU" sz="2800" b="1" dirty="0">
              <a:solidFill>
                <a:srgbClr val="CC3300"/>
              </a:solidFill>
            </a:endParaRPr>
          </a:p>
          <a:p>
            <a:r>
              <a:rPr lang="ru-RU" sz="2800" b="1" dirty="0" err="1">
                <a:solidFill>
                  <a:srgbClr val="CC3300"/>
                </a:solidFill>
                <a:latin typeface="Verdana" pitchFamily="34" charset="0"/>
              </a:rPr>
              <a:t>коронавирусной</a:t>
            </a:r>
            <a:r>
              <a:rPr lang="ru-RU" sz="2800" b="1" dirty="0">
                <a:solidFill>
                  <a:srgbClr val="CC3300"/>
                </a:solidFill>
                <a:latin typeface="Verdana" pitchFamily="34" charset="0"/>
              </a:rPr>
              <a:t> </a:t>
            </a:r>
            <a:endParaRPr lang="ru-RU" sz="2800" b="1" dirty="0">
              <a:solidFill>
                <a:srgbClr val="CC3300"/>
              </a:solidFill>
            </a:endParaRPr>
          </a:p>
          <a:p>
            <a:r>
              <a:rPr lang="ru-RU" sz="2800" b="1" dirty="0">
                <a:solidFill>
                  <a:srgbClr val="CC3300"/>
                </a:solidFill>
              </a:rPr>
              <a:t>и</a:t>
            </a:r>
            <a:r>
              <a:rPr lang="ru-RU" sz="2800" b="1" dirty="0">
                <a:solidFill>
                  <a:srgbClr val="CC3300"/>
                </a:solidFill>
                <a:latin typeface="Verdana" pitchFamily="34" charset="0"/>
              </a:rPr>
              <a:t>нфекции</a:t>
            </a:r>
            <a:endParaRPr lang="ru-RU" sz="2800" b="1" dirty="0">
              <a:solidFill>
                <a:srgbClr val="CC3300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2000" dirty="0">
                <a:solidFill>
                  <a:srgbClr val="CC3300"/>
                </a:solidFill>
              </a:rPr>
              <a:t>для </a:t>
            </a:r>
            <a:r>
              <a:rPr lang="ru-RU" sz="2000" dirty="0" smtClean="0">
                <a:solidFill>
                  <a:srgbClr val="CC3300"/>
                </a:solidFill>
              </a:rPr>
              <a:t>учащихся </a:t>
            </a:r>
            <a:r>
              <a:rPr lang="ru-RU" sz="2000" dirty="0">
                <a:solidFill>
                  <a:srgbClr val="CC3300"/>
                </a:solidFill>
              </a:rPr>
              <a:t>5-11 классов</a:t>
            </a:r>
          </a:p>
        </p:txBody>
      </p:sp>
      <p:pic>
        <p:nvPicPr>
          <p:cNvPr id="13315" name="Picture 5" descr="лого-обл2"/>
          <p:cNvPicPr>
            <a:picLocks noChangeAspect="1" noChangeArrowheads="1"/>
          </p:cNvPicPr>
          <p:nvPr/>
        </p:nvPicPr>
        <p:blipFill>
          <a:blip r:embed="rId3" cstate="print"/>
          <a:srcRect l="24" r="10455"/>
          <a:stretch>
            <a:fillRect/>
          </a:stretch>
        </p:blipFill>
        <p:spPr bwMode="auto">
          <a:xfrm>
            <a:off x="0" y="5972175"/>
            <a:ext cx="913288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3684588" y="6045200"/>
            <a:ext cx="51435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741" tIns="36370" rIns="72741" bIns="36370">
            <a:spAutoFit/>
          </a:bodyPr>
          <a:lstStyle/>
          <a:p>
            <a:pPr defTabSz="727075">
              <a:lnSpc>
                <a:spcPct val="90000"/>
              </a:lnSpc>
            </a:pPr>
            <a:r>
              <a:rPr lang="ru-RU" sz="1400">
                <a:solidFill>
                  <a:srgbClr val="777777"/>
                </a:solidFill>
              </a:rPr>
              <a:t>Поздеева О.С., главный внештатный специалист-эксперт </a:t>
            </a:r>
          </a:p>
          <a:p>
            <a:pPr defTabSz="727075">
              <a:lnSpc>
                <a:spcPct val="90000"/>
              </a:lnSpc>
            </a:pPr>
            <a:r>
              <a:rPr lang="ru-RU" sz="1400">
                <a:solidFill>
                  <a:srgbClr val="777777"/>
                </a:solidFill>
              </a:rPr>
              <a:t>по инфекционным заболеваниям у детей МЗ УР</a:t>
            </a:r>
          </a:p>
          <a:p>
            <a:pPr defTabSz="727075">
              <a:lnSpc>
                <a:spcPct val="90000"/>
              </a:lnSpc>
            </a:pPr>
            <a:r>
              <a:rPr lang="ru-RU" sz="1400">
                <a:solidFill>
                  <a:srgbClr val="777777"/>
                </a:solidFill>
              </a:rPr>
              <a:t>БУЗ УР «РЦМП «Центр общественного здоровья» МЗ УР»</a:t>
            </a:r>
          </a:p>
          <a:p>
            <a:pPr defTabSz="727075">
              <a:lnSpc>
                <a:spcPct val="90000"/>
              </a:lnSpc>
            </a:pPr>
            <a:endParaRPr lang="ru-RU" sz="1400">
              <a:solidFill>
                <a:srgbClr val="77777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2536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2537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2525713" y="1135063"/>
            <a:ext cx="59594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CC3300"/>
                </a:solidFill>
                <a:latin typeface="Verdana" pitchFamily="34" charset="0"/>
              </a:rPr>
              <a:t>СПЕЦИФИЧЕСКАЯ ПРОФИЛАКТИКА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378075" y="1763713"/>
            <a:ext cx="639603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Основным методом специфической профилактики </a:t>
            </a:r>
            <a:r>
              <a:rPr lang="ru-RU" b="1" dirty="0" smtClean="0"/>
              <a:t>гриппа</a:t>
            </a:r>
            <a:r>
              <a:rPr lang="ru-RU" dirty="0"/>
              <a:t> является активная иммунизация – </a:t>
            </a:r>
            <a:r>
              <a:rPr lang="ru-RU" b="1" dirty="0"/>
              <a:t>вакцинация. </a:t>
            </a:r>
            <a:r>
              <a:rPr lang="ru-RU" dirty="0"/>
              <a:t>Вакцина стимулирует </a:t>
            </a:r>
            <a:r>
              <a:rPr lang="ru-RU" dirty="0" smtClean="0"/>
              <a:t>организм к выработке антител, </a:t>
            </a:r>
            <a:r>
              <a:rPr lang="ru-RU" dirty="0"/>
              <a:t>которые предотвращают размножение вирусов и инфицирование организма.  </a:t>
            </a:r>
          </a:p>
        </p:txBody>
      </p:sp>
      <p:pic>
        <p:nvPicPr>
          <p:cNvPr id="22532" name="Picture 8" descr="original"/>
          <p:cNvPicPr>
            <a:picLocks noChangeAspect="1" noChangeArrowheads="1"/>
          </p:cNvPicPr>
          <p:nvPr/>
        </p:nvPicPr>
        <p:blipFill>
          <a:blip r:embed="rId4" cstate="print"/>
          <a:srcRect l="668" r="2812" b="4922"/>
          <a:stretch>
            <a:fillRect/>
          </a:stretch>
        </p:blipFill>
        <p:spPr bwMode="auto">
          <a:xfrm>
            <a:off x="1328738" y="3429000"/>
            <a:ext cx="3986212" cy="26892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5800725" y="3898900"/>
            <a:ext cx="26368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Вакцинацию лучше проводить </a:t>
            </a:r>
            <a:r>
              <a:rPr lang="ru-RU" b="1"/>
              <a:t>осенью</a:t>
            </a:r>
            <a:r>
              <a:rPr lang="ru-RU"/>
              <a:t>, поскольку эпидемии </a:t>
            </a:r>
            <a:br>
              <a:rPr lang="ru-RU"/>
            </a:br>
            <a:r>
              <a:rPr lang="ru-RU"/>
              <a:t>гриппа бывают </a:t>
            </a:r>
            <a:br>
              <a:rPr lang="ru-RU"/>
            </a:br>
            <a:r>
              <a:rPr lang="ru-RU"/>
              <a:t>между ноябрем </a:t>
            </a:r>
            <a:br>
              <a:rPr lang="ru-RU"/>
            </a:br>
            <a:r>
              <a:rPr lang="ru-RU"/>
              <a:t>и мартом.</a:t>
            </a:r>
          </a:p>
        </p:txBody>
      </p:sp>
      <p:sp>
        <p:nvSpPr>
          <p:cNvPr id="22534" name="Line 9"/>
          <p:cNvSpPr>
            <a:spLocks noChangeShapeType="1"/>
          </p:cNvSpPr>
          <p:nvPr/>
        </p:nvSpPr>
        <p:spPr bwMode="auto">
          <a:xfrm>
            <a:off x="5862638" y="3681413"/>
            <a:ext cx="2581275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5" name="Line 9"/>
          <p:cNvSpPr>
            <a:spLocks noChangeShapeType="1"/>
          </p:cNvSpPr>
          <p:nvPr/>
        </p:nvSpPr>
        <p:spPr bwMode="auto">
          <a:xfrm>
            <a:off x="5856288" y="5837238"/>
            <a:ext cx="2581275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3557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3558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9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5264150" y="2019300"/>
            <a:ext cx="3663950" cy="416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ru-RU" b="1" dirty="0"/>
              <a:t>1.  Соблюдайте </a:t>
            </a:r>
            <a:br>
              <a:rPr lang="ru-RU" b="1" dirty="0"/>
            </a:br>
            <a:r>
              <a:rPr lang="ru-RU" b="1" dirty="0"/>
              <a:t>     личную гигиену.</a:t>
            </a:r>
            <a:r>
              <a:rPr lang="ru-RU" dirty="0"/>
              <a:t> </a:t>
            </a:r>
          </a:p>
          <a:p>
            <a:pPr>
              <a:spcAft>
                <a:spcPct val="20000"/>
              </a:spcAft>
            </a:pPr>
            <a:r>
              <a:rPr lang="ru-RU" dirty="0"/>
              <a:t>М</a:t>
            </a:r>
            <a:r>
              <a:rPr lang="ru-RU" dirty="0" smtClean="0"/>
              <a:t>ойте руки с мылом вернувшись домой, перед едой, после посещения туалета.  </a:t>
            </a:r>
          </a:p>
          <a:p>
            <a:pPr>
              <a:spcAft>
                <a:spcPct val="20000"/>
              </a:spcAft>
            </a:pPr>
            <a:r>
              <a:rPr lang="ru-RU" dirty="0" smtClean="0"/>
              <a:t>После соприкосновений </a:t>
            </a:r>
            <a:r>
              <a:rPr lang="ru-RU" dirty="0"/>
              <a:t>с ручками дверей</a:t>
            </a:r>
            <a:r>
              <a:rPr lang="ru-RU" dirty="0" smtClean="0"/>
              <a:t>, поручнями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 общественных </a:t>
            </a:r>
            <a:r>
              <a:rPr lang="ru-RU" dirty="0" smtClean="0"/>
              <a:t>местах, </a:t>
            </a:r>
            <a:r>
              <a:rPr lang="ru-RU" dirty="0"/>
              <a:t>обработать руки антисептиком или тщательно их вымыть. </a:t>
            </a:r>
            <a:endParaRPr lang="ru-RU" dirty="0" smtClean="0"/>
          </a:p>
          <a:p>
            <a:pPr>
              <a:spcAft>
                <a:spcPct val="20000"/>
              </a:spcAft>
            </a:pPr>
            <a:r>
              <a:rPr lang="ru-RU" dirty="0"/>
              <a:t>Необходимо избегать рукопожатий в этот период. </a:t>
            </a:r>
            <a:br>
              <a:rPr lang="ru-RU" dirty="0"/>
            </a:br>
            <a:r>
              <a:rPr lang="ru-RU" dirty="0" smtClean="0"/>
              <a:t>Не </a:t>
            </a:r>
            <a:r>
              <a:rPr lang="ru-RU" dirty="0"/>
              <a:t>трогать немытыми </a:t>
            </a:r>
            <a:br>
              <a:rPr lang="ru-RU" dirty="0"/>
            </a:br>
            <a:r>
              <a:rPr lang="ru-RU" dirty="0"/>
              <a:t>руками нос, глаза, рот. </a:t>
            </a:r>
            <a:endParaRPr lang="ru-RU" sz="2000" dirty="0">
              <a:latin typeface="Verdana" pitchFamily="34" charset="0"/>
            </a:endParaRPr>
          </a:p>
        </p:txBody>
      </p:sp>
      <p:pic>
        <p:nvPicPr>
          <p:cNvPr id="23555" name="Picture 8" descr="картин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565150"/>
            <a:ext cx="2994025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5224463" y="1135063"/>
            <a:ext cx="3703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CC3300"/>
                </a:solidFill>
                <a:latin typeface="Verdana" pitchFamily="34" charset="0"/>
              </a:rPr>
              <a:t>НЕСПЕЦИФИЧЕСКАЯ </a:t>
            </a:r>
          </a:p>
          <a:p>
            <a:r>
              <a:rPr lang="ru-RU" sz="2200" b="1">
                <a:solidFill>
                  <a:srgbClr val="CC3300"/>
                </a:solidFill>
                <a:latin typeface="Verdana" pitchFamily="34" charset="0"/>
              </a:rPr>
              <a:t>ПРОФИЛАКТИКА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4583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4584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5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5324475" y="1384300"/>
            <a:ext cx="335597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2.  Промывайте нос.</a:t>
            </a:r>
            <a:r>
              <a:rPr lang="ru-RU"/>
              <a:t> </a:t>
            </a:r>
          </a:p>
          <a:p>
            <a:endParaRPr lang="ru-RU" sz="800"/>
          </a:p>
          <a:p>
            <a:r>
              <a:rPr lang="ru-RU"/>
              <a:t>Даже если вы не умеете этого делать, пришла пора учиться. Сейчас многие доктора советуют увлажнять или промывать нос в период эпидемий. Это можно сделать при помощи солевого раствора </a:t>
            </a:r>
            <a:br>
              <a:rPr lang="ru-RU"/>
            </a:br>
            <a:r>
              <a:rPr lang="ru-RU"/>
              <a:t>(на литр воды 1 ч.ложка соли) или специальными соляными спреями, которых </a:t>
            </a:r>
            <a:br>
              <a:rPr lang="ru-RU"/>
            </a:br>
            <a:r>
              <a:rPr lang="ru-RU"/>
              <a:t>в аптеках множество. </a:t>
            </a:r>
          </a:p>
        </p:txBody>
      </p:sp>
      <p:grpSp>
        <p:nvGrpSpPr>
          <p:cNvPr id="24579" name="Group 8"/>
          <p:cNvGrpSpPr>
            <a:grpSpLocks/>
          </p:cNvGrpSpPr>
          <p:nvPr/>
        </p:nvGrpSpPr>
        <p:grpSpPr bwMode="auto">
          <a:xfrm>
            <a:off x="681038" y="1258888"/>
            <a:ext cx="4473575" cy="4443412"/>
            <a:chOff x="429" y="793"/>
            <a:chExt cx="2818" cy="2646"/>
          </a:xfrm>
        </p:grpSpPr>
        <p:pic>
          <p:nvPicPr>
            <p:cNvPr id="24581" name="Picture 4" descr="https://ae01.alicdn.com/kf/HTB1ZR.IbBWD3KVjSZKPq6yp7FXaQ.jpg"/>
            <p:cNvPicPr>
              <a:picLocks noChangeAspect="1" noChangeArrowheads="1"/>
            </p:cNvPicPr>
            <p:nvPr/>
          </p:nvPicPr>
          <p:blipFill>
            <a:blip r:embed="rId4" cstate="print"/>
            <a:srcRect r="38727" b="8002"/>
            <a:stretch>
              <a:fillRect/>
            </a:stretch>
          </p:blipFill>
          <p:spPr bwMode="auto">
            <a:xfrm>
              <a:off x="429" y="793"/>
              <a:ext cx="1761" cy="2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4" descr="https://ae01.alicdn.com/kf/HTB1ZR.IbBWD3KVjSZKPq6yp7FXaQ.jpg"/>
            <p:cNvPicPr>
              <a:picLocks noChangeAspect="1" noChangeArrowheads="1"/>
            </p:cNvPicPr>
            <p:nvPr/>
          </p:nvPicPr>
          <p:blipFill>
            <a:blip r:embed="rId4" cstate="print"/>
            <a:srcRect l="62561" t="4871" r="661" b="13116"/>
            <a:stretch>
              <a:fillRect/>
            </a:stretch>
          </p:blipFill>
          <p:spPr bwMode="auto">
            <a:xfrm>
              <a:off x="2190" y="794"/>
              <a:ext cx="1057" cy="2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80" name="Line 9"/>
          <p:cNvSpPr>
            <a:spLocks noChangeShapeType="1"/>
          </p:cNvSpPr>
          <p:nvPr/>
        </p:nvSpPr>
        <p:spPr bwMode="auto">
          <a:xfrm flipV="1">
            <a:off x="5400675" y="5418138"/>
            <a:ext cx="2509838" cy="9525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5607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5608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2" name="Line 9"/>
          <p:cNvSpPr>
            <a:spLocks noChangeShapeType="1"/>
          </p:cNvSpPr>
          <p:nvPr/>
        </p:nvSpPr>
        <p:spPr bwMode="auto">
          <a:xfrm>
            <a:off x="5938838" y="5935663"/>
            <a:ext cx="2165350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5842000" y="2424113"/>
            <a:ext cx="2817813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3. </a:t>
            </a:r>
            <a:r>
              <a:rPr lang="ru-RU" b="1" dirty="0" smtClean="0"/>
              <a:t>Надевайте маску</a:t>
            </a:r>
            <a:r>
              <a:rPr lang="ru-RU" dirty="0" smtClean="0"/>
              <a:t>. </a:t>
            </a:r>
            <a:endParaRPr lang="ru-RU" dirty="0"/>
          </a:p>
          <a:p>
            <a:endParaRPr lang="ru-RU" sz="800" dirty="0"/>
          </a:p>
          <a:p>
            <a:r>
              <a:rPr lang="ru-RU" dirty="0" smtClean="0"/>
              <a:t>Причем надевать ее как </a:t>
            </a:r>
            <a:r>
              <a:rPr lang="ru-RU" dirty="0"/>
              <a:t>раз </a:t>
            </a:r>
            <a:r>
              <a:rPr lang="ru-RU" dirty="0" smtClean="0"/>
              <a:t>стоит больному человеку, </a:t>
            </a:r>
            <a:r>
              <a:rPr lang="ru-RU" dirty="0"/>
              <a:t>чтобы исключить попадание </a:t>
            </a:r>
            <a:br>
              <a:rPr lang="ru-RU" dirty="0"/>
            </a:br>
            <a:r>
              <a:rPr lang="ru-RU" dirty="0"/>
              <a:t>в пространство крупных частиц слюны при кашле и </a:t>
            </a:r>
            <a:r>
              <a:rPr lang="ru-RU" dirty="0" smtClean="0"/>
              <a:t>чихании. </a:t>
            </a:r>
            <a:endParaRPr lang="ru-RU" dirty="0"/>
          </a:p>
        </p:txBody>
      </p:sp>
      <p:pic>
        <p:nvPicPr>
          <p:cNvPr id="25604" name="Picture 2" descr="Maska_gripp.png"/>
          <p:cNvPicPr>
            <a:picLocks noChangeAspect="1" noChangeArrowheads="1"/>
          </p:cNvPicPr>
          <p:nvPr/>
        </p:nvPicPr>
        <p:blipFill>
          <a:blip r:embed="rId4" cstate="print"/>
          <a:srcRect l="3111" t="31978" b="4440"/>
          <a:stretch>
            <a:fillRect/>
          </a:stretch>
        </p:blipFill>
        <p:spPr bwMode="auto">
          <a:xfrm>
            <a:off x="928688" y="1503363"/>
            <a:ext cx="4745037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6" descr="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8775" y="758825"/>
            <a:ext cx="15779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13"/>
          <p:cNvSpPr txBox="1">
            <a:spLocks noChangeArrowheads="1"/>
          </p:cNvSpPr>
          <p:nvPr/>
        </p:nvSpPr>
        <p:spPr bwMode="auto">
          <a:xfrm>
            <a:off x="2286000" y="723900"/>
            <a:ext cx="3163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C3300"/>
                </a:solidFill>
              </a:rPr>
              <a:t>Правила использования </a:t>
            </a:r>
            <a:r>
              <a:rPr lang="en-US" b="1">
                <a:solidFill>
                  <a:srgbClr val="CC3300"/>
                </a:solidFill>
              </a:rPr>
              <a:t/>
            </a:r>
            <a:br>
              <a:rPr lang="en-US" b="1">
                <a:solidFill>
                  <a:srgbClr val="CC3300"/>
                </a:solidFill>
              </a:rPr>
            </a:br>
            <a:r>
              <a:rPr lang="ru-RU" b="1">
                <a:solidFill>
                  <a:srgbClr val="CC3300"/>
                </a:solidFill>
              </a:rPr>
              <a:t>медицинской маски</a:t>
            </a:r>
            <a:r>
              <a:rPr lang="en-US" b="1">
                <a:solidFill>
                  <a:srgbClr val="CC3300"/>
                </a:solidFill>
              </a:rPr>
              <a:t>:</a:t>
            </a:r>
            <a:endParaRPr lang="ru-RU" b="1">
              <a:solidFill>
                <a:srgbClr val="CC33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6631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6632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26" name="Line 9"/>
          <p:cNvSpPr>
            <a:spLocks noChangeShapeType="1"/>
          </p:cNvSpPr>
          <p:nvPr/>
        </p:nvSpPr>
        <p:spPr bwMode="auto">
          <a:xfrm>
            <a:off x="5770563" y="4595813"/>
            <a:ext cx="2165350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27" name="Прямоугольник 1"/>
          <p:cNvSpPr>
            <a:spLocks noChangeArrowheads="1"/>
          </p:cNvSpPr>
          <p:nvPr/>
        </p:nvSpPr>
        <p:spPr bwMode="auto">
          <a:xfrm>
            <a:off x="5672138" y="1889125"/>
            <a:ext cx="28575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4. Тщательно  </a:t>
            </a:r>
            <a:br>
              <a:rPr lang="ru-RU" b="1"/>
            </a:br>
            <a:r>
              <a:rPr lang="ru-RU" b="1"/>
              <a:t>    убирайтесь </a:t>
            </a:r>
            <a:br>
              <a:rPr lang="ru-RU" b="1"/>
            </a:br>
            <a:r>
              <a:rPr lang="ru-RU" b="1"/>
              <a:t>    в помещении</a:t>
            </a:r>
            <a:r>
              <a:rPr lang="ru-RU"/>
              <a:t>. </a:t>
            </a:r>
          </a:p>
          <a:p>
            <a:endParaRPr lang="ru-RU" sz="800"/>
          </a:p>
          <a:p>
            <a:r>
              <a:rPr lang="ru-RU"/>
              <a:t>Вирус любит теплые </a:t>
            </a:r>
            <a:br>
              <a:rPr lang="ru-RU"/>
            </a:br>
            <a:r>
              <a:rPr lang="ru-RU"/>
              <a:t>и пыльные помещения, поэтому стоит уделить время влажной уборке </a:t>
            </a:r>
            <a:br>
              <a:rPr lang="ru-RU"/>
            </a:br>
            <a:r>
              <a:rPr lang="ru-RU"/>
              <a:t>и проветриванию. </a:t>
            </a:r>
          </a:p>
          <a:p>
            <a:endParaRPr lang="ru-RU"/>
          </a:p>
          <a:p>
            <a:endParaRPr lang="ru-RU" sz="1900">
              <a:latin typeface="Georgia" pitchFamily="18" charset="0"/>
            </a:endParaRPr>
          </a:p>
        </p:txBody>
      </p:sp>
      <p:pic>
        <p:nvPicPr>
          <p:cNvPr id="26635" name="Picture 11" descr="original (1)"/>
          <p:cNvPicPr>
            <a:picLocks noChangeAspect="1" noChangeArrowheads="1"/>
          </p:cNvPicPr>
          <p:nvPr/>
        </p:nvPicPr>
        <p:blipFill>
          <a:blip r:embed="rId4" cstate="print"/>
          <a:srcRect l="22620" r="4929"/>
          <a:stretch>
            <a:fillRect/>
          </a:stretch>
        </p:blipFill>
        <p:spPr bwMode="auto">
          <a:xfrm>
            <a:off x="989013" y="1362075"/>
            <a:ext cx="4302125" cy="395763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7656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7657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0" name="Line 9"/>
          <p:cNvSpPr>
            <a:spLocks noChangeShapeType="1"/>
          </p:cNvSpPr>
          <p:nvPr/>
        </p:nvSpPr>
        <p:spPr bwMode="auto">
          <a:xfrm>
            <a:off x="5929313" y="5246688"/>
            <a:ext cx="2165350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1" name="Прямоугольник 1"/>
          <p:cNvSpPr>
            <a:spLocks noChangeArrowheads="1"/>
          </p:cNvSpPr>
          <p:nvPr/>
        </p:nvSpPr>
        <p:spPr bwMode="auto">
          <a:xfrm>
            <a:off x="5808663" y="1458913"/>
            <a:ext cx="28067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5. Избегайте </a:t>
            </a:r>
            <a:r>
              <a:rPr lang="ru-RU" b="1" dirty="0" smtClean="0"/>
              <a:t>мест массового скопления </a:t>
            </a:r>
            <a:r>
              <a:rPr lang="ru-RU" b="1" dirty="0"/>
              <a:t>людей</a:t>
            </a:r>
            <a:r>
              <a:rPr lang="ru-RU" dirty="0"/>
              <a:t>. </a:t>
            </a:r>
            <a:br>
              <a:rPr lang="ru-RU" dirty="0"/>
            </a:br>
            <a:endParaRPr lang="ru-RU" sz="800" dirty="0"/>
          </a:p>
          <a:p>
            <a:r>
              <a:rPr lang="ru-RU" dirty="0"/>
              <a:t>В этот период лучше воздержаться от походов в </a:t>
            </a:r>
            <a:r>
              <a:rPr lang="ru-RU" dirty="0" smtClean="0"/>
              <a:t>театр, цирк, </a:t>
            </a:r>
            <a:r>
              <a:rPr lang="ru-RU" dirty="0"/>
              <a:t>кафе и прочие места, где могут оказаться инфицированные </a:t>
            </a:r>
            <a:r>
              <a:rPr lang="ru-RU" dirty="0" smtClean="0"/>
              <a:t>люди </a:t>
            </a:r>
            <a:r>
              <a:rPr lang="ru-RU" dirty="0"/>
              <a:t>и где шанс </a:t>
            </a:r>
            <a:r>
              <a:rPr lang="ru-RU" dirty="0" smtClean="0"/>
              <a:t>заразиться вирусом </a:t>
            </a:r>
            <a:r>
              <a:rPr lang="ru-RU" dirty="0"/>
              <a:t>высок. </a:t>
            </a:r>
          </a:p>
        </p:txBody>
      </p:sp>
      <p:pic>
        <p:nvPicPr>
          <p:cNvPr id="27660" name="Picture 12" descr="Travel-with-drone-tips-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7775" y="1395413"/>
            <a:ext cx="4514850" cy="400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8677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4" name="Прямоугольник 1"/>
          <p:cNvSpPr>
            <a:spLocks noChangeArrowheads="1"/>
          </p:cNvSpPr>
          <p:nvPr/>
        </p:nvSpPr>
        <p:spPr bwMode="auto">
          <a:xfrm>
            <a:off x="4521200" y="1138238"/>
            <a:ext cx="4127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6. </a:t>
            </a:r>
            <a:r>
              <a:rPr lang="ru-RU" b="1" dirty="0" smtClean="0"/>
              <a:t>Соблюдайте другие меры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   неспецифической </a:t>
            </a:r>
          </a:p>
          <a:p>
            <a:r>
              <a:rPr lang="ru-RU" b="1" dirty="0"/>
              <a:t>    профилактики</a:t>
            </a:r>
            <a:r>
              <a:rPr lang="en-US" dirty="0"/>
              <a:t>:</a:t>
            </a:r>
            <a:r>
              <a:rPr lang="ru-RU" dirty="0"/>
              <a:t> </a:t>
            </a:r>
            <a:br>
              <a:rPr lang="ru-RU" dirty="0"/>
            </a:br>
            <a:endParaRPr lang="ru-RU" dirty="0" smtClean="0"/>
          </a:p>
          <a:p>
            <a:r>
              <a:rPr lang="ru-RU" dirty="0"/>
              <a:t>з</a:t>
            </a:r>
            <a:r>
              <a:rPr lang="ru-RU" dirty="0" smtClean="0"/>
              <a:t>доровый образ жизни, сбалансированное </a:t>
            </a:r>
            <a:r>
              <a:rPr lang="ru-RU" dirty="0"/>
              <a:t>питание, </a:t>
            </a:r>
            <a:r>
              <a:rPr lang="ru-RU" dirty="0" smtClean="0"/>
              <a:t>занятия </a:t>
            </a:r>
            <a:r>
              <a:rPr lang="ru-RU" dirty="0"/>
              <a:t>физкультурой, здоровый сон, прогулки </a:t>
            </a:r>
            <a:r>
              <a:rPr lang="ru-RU" dirty="0" smtClean="0"/>
              <a:t>на свежем воздухе и </a:t>
            </a:r>
            <a:r>
              <a:rPr lang="ru-RU" dirty="0"/>
              <a:t>т.д.</a:t>
            </a:r>
          </a:p>
        </p:txBody>
      </p:sp>
      <p:pic>
        <p:nvPicPr>
          <p:cNvPr id="28682" name="Picture 10" descr="2338619"/>
          <p:cNvPicPr>
            <a:picLocks noChangeAspect="1" noChangeArrowheads="1"/>
          </p:cNvPicPr>
          <p:nvPr/>
        </p:nvPicPr>
        <p:blipFill>
          <a:blip r:embed="rId4" cstate="print"/>
          <a:srcRect l="9082" r="24365"/>
          <a:stretch>
            <a:fillRect/>
          </a:stretch>
        </p:blipFill>
        <p:spPr bwMode="auto">
          <a:xfrm>
            <a:off x="1503363" y="3614738"/>
            <a:ext cx="2797175" cy="257651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80" name="Picture 8" descr="ExternalLink_shutterstock_460934758"/>
          <p:cNvPicPr>
            <a:picLocks noChangeAspect="1" noChangeArrowheads="1"/>
          </p:cNvPicPr>
          <p:nvPr/>
        </p:nvPicPr>
        <p:blipFill>
          <a:blip r:embed="rId5" cstate="print"/>
          <a:srcRect l="8327" t="21411" r="21062"/>
          <a:stretch>
            <a:fillRect/>
          </a:stretch>
        </p:blipFill>
        <p:spPr bwMode="auto">
          <a:xfrm>
            <a:off x="1508125" y="731838"/>
            <a:ext cx="2773363" cy="25781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83" name="Picture 11" descr="Imagem-do-texto-sobre-dicas-de-entretenimento-ao-ar-livre-na-cidade"/>
          <p:cNvPicPr>
            <a:picLocks noChangeAspect="1" noChangeArrowheads="1"/>
          </p:cNvPicPr>
          <p:nvPr/>
        </p:nvPicPr>
        <p:blipFill>
          <a:blip r:embed="rId6" cstate="print"/>
          <a:srcRect l="26651" r="1518"/>
          <a:stretch>
            <a:fillRect/>
          </a:stretch>
        </p:blipFill>
        <p:spPr bwMode="auto">
          <a:xfrm>
            <a:off x="4621213" y="3635375"/>
            <a:ext cx="3365500" cy="25876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2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2378075" y="3279775"/>
            <a:ext cx="63436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CC3300"/>
                </a:solidFill>
              </a:rPr>
              <a:t>Ваш персональный план профилактики</a:t>
            </a:r>
            <a:r>
              <a:rPr lang="en-US" sz="2200">
                <a:solidFill>
                  <a:srgbClr val="CC3300"/>
                </a:solidFill>
              </a:rPr>
              <a:t>:</a:t>
            </a:r>
            <a:endParaRPr lang="ru-RU" sz="2200">
              <a:solidFill>
                <a:srgbClr val="CC3300"/>
              </a:solidFill>
            </a:endParaRPr>
          </a:p>
        </p:txBody>
      </p:sp>
      <p:pic>
        <p:nvPicPr>
          <p:cNvPr id="29705" name="Picture 9" descr="картинки22"/>
          <p:cNvPicPr>
            <a:picLocks noChangeAspect="1" noChangeArrowheads="1"/>
          </p:cNvPicPr>
          <p:nvPr/>
        </p:nvPicPr>
        <p:blipFill>
          <a:blip r:embed="rId4" cstate="print"/>
          <a:srcRect b="49797"/>
          <a:stretch>
            <a:fillRect/>
          </a:stretch>
        </p:blipFill>
        <p:spPr bwMode="auto">
          <a:xfrm>
            <a:off x="2376488" y="1098550"/>
            <a:ext cx="6245225" cy="1966913"/>
          </a:xfrm>
          <a:prstGeom prst="rect">
            <a:avLst/>
          </a:prstGeom>
          <a:noFill/>
        </p:spPr>
      </p:pic>
      <p:pic>
        <p:nvPicPr>
          <p:cNvPr id="29706" name="Picture 10" descr="картинки22"/>
          <p:cNvPicPr>
            <a:picLocks noChangeAspect="1" noChangeArrowheads="1"/>
          </p:cNvPicPr>
          <p:nvPr/>
        </p:nvPicPr>
        <p:blipFill>
          <a:blip r:embed="rId4" cstate="print"/>
          <a:srcRect t="49797" b="-3850"/>
          <a:stretch>
            <a:fillRect/>
          </a:stretch>
        </p:blipFill>
        <p:spPr bwMode="auto">
          <a:xfrm>
            <a:off x="2409825" y="3978275"/>
            <a:ext cx="6245225" cy="211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26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0727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8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4046538" y="2924175"/>
            <a:ext cx="4318000" cy="2824163"/>
          </a:xfrm>
          <a:prstGeom prst="rect">
            <a:avLst/>
          </a:prstGeom>
          <a:solidFill>
            <a:srgbClr val="F67D60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4229100" y="1125538"/>
            <a:ext cx="464502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>
                <a:solidFill>
                  <a:srgbClr val="CC3300"/>
                </a:solidFill>
                <a:latin typeface="Verdana" pitchFamily="34" charset="0"/>
              </a:rPr>
              <a:t>Что такое </a:t>
            </a:r>
          </a:p>
          <a:p>
            <a:pPr>
              <a:lnSpc>
                <a:spcPct val="90000"/>
              </a:lnSpc>
            </a:pPr>
            <a:r>
              <a:rPr lang="ru-RU" sz="3600" b="1">
                <a:solidFill>
                  <a:srgbClr val="CC3300"/>
                </a:solidFill>
                <a:latin typeface="Verdana" pitchFamily="34" charset="0"/>
              </a:rPr>
              <a:t>коронавирусная инфекция?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243388" y="3186113"/>
            <a:ext cx="4149725" cy="23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20000"/>
              </a:spcAft>
            </a:pPr>
            <a:r>
              <a:rPr lang="ru-RU" b="1" dirty="0" err="1"/>
              <a:t>Коронавирусная</a:t>
            </a:r>
            <a:r>
              <a:rPr lang="ru-RU" b="1" dirty="0"/>
              <a:t> инфекция </a:t>
            </a:r>
            <a:r>
              <a:rPr lang="ru-RU" dirty="0"/>
              <a:t>— острое инфекционное заболевание вирусной природы, которое характеризуется умеренно выраженной интоксикацией </a:t>
            </a:r>
            <a:br>
              <a:rPr lang="ru-RU" dirty="0"/>
            </a:br>
            <a:r>
              <a:rPr lang="ru-RU" dirty="0"/>
              <a:t>и преимущественным </a:t>
            </a:r>
            <a:br>
              <a:rPr lang="ru-RU" dirty="0"/>
            </a:br>
            <a:r>
              <a:rPr lang="ru-RU"/>
              <a:t>поражением </a:t>
            </a:r>
            <a:r>
              <a:rPr lang="ru-RU" smtClean="0"/>
              <a:t>дыхательной </a:t>
            </a:r>
            <a:r>
              <a:rPr lang="ru-RU" dirty="0" smtClean="0"/>
              <a:t>системы. </a:t>
            </a:r>
            <a:endParaRPr lang="ru-RU" dirty="0"/>
          </a:p>
          <a:p>
            <a:endParaRPr lang="ru-RU" dirty="0"/>
          </a:p>
        </p:txBody>
      </p:sp>
      <p:pic>
        <p:nvPicPr>
          <p:cNvPr id="30731" name="Picture 9" descr="rkgnc2ws"/>
          <p:cNvPicPr>
            <a:picLocks noChangeAspect="1" noChangeArrowheads="1"/>
          </p:cNvPicPr>
          <p:nvPr/>
        </p:nvPicPr>
        <p:blipFill>
          <a:blip r:embed="rId4" cstate="print"/>
          <a:srcRect l="5933" r="32031"/>
          <a:stretch>
            <a:fillRect/>
          </a:stretch>
        </p:blipFill>
        <p:spPr bwMode="auto">
          <a:xfrm>
            <a:off x="887413" y="1266825"/>
            <a:ext cx="3076575" cy="37179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1748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1749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52" name="TextBox 2"/>
          <p:cNvSpPr txBox="1">
            <a:spLocks noChangeArrowheads="1"/>
          </p:cNvSpPr>
          <p:nvPr/>
        </p:nvSpPr>
        <p:spPr bwMode="auto">
          <a:xfrm>
            <a:off x="4548188" y="1200150"/>
            <a:ext cx="4035425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</a:pPr>
            <a:r>
              <a:rPr lang="ru-RU"/>
              <a:t>Вирус главным образом передается воздушно-капельным путем </a:t>
            </a:r>
            <a:br>
              <a:rPr lang="ru-RU"/>
            </a:br>
            <a:r>
              <a:rPr lang="ru-RU"/>
              <a:t>в результате вдыхания капель, выделяемых из дыхательных путей больного: например, при кашле или чихании, а также капель слюны или выделений из носа. Также он может распространяться, когда больной касается любой загрязненной поверхности, например, дверной ручки. В этом случае заражение происходит при касании рта, носа или глаз </a:t>
            </a:r>
            <a:r>
              <a:rPr lang="ru-RU" b="1"/>
              <a:t>грязными руками.</a:t>
            </a:r>
          </a:p>
        </p:txBody>
      </p:sp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4" cstate="print"/>
          <a:srcRect l="3847" t="3081" r="3325" b="3560"/>
          <a:stretch>
            <a:fillRect/>
          </a:stretch>
        </p:blipFill>
        <p:spPr bwMode="auto">
          <a:xfrm>
            <a:off x="892175" y="1325563"/>
            <a:ext cx="3363913" cy="33877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1754" name="Line 9"/>
          <p:cNvSpPr>
            <a:spLocks noChangeShapeType="1"/>
          </p:cNvSpPr>
          <p:nvPr/>
        </p:nvSpPr>
        <p:spPr bwMode="auto">
          <a:xfrm>
            <a:off x="4619625" y="5613400"/>
            <a:ext cx="3170238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4342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4343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3382963" y="1828800"/>
            <a:ext cx="5557836" cy="4292600"/>
          </a:xfrm>
          <a:prstGeom prst="rect">
            <a:avLst/>
          </a:prstGeom>
          <a:solidFill>
            <a:srgbClr val="F67D60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709988" y="1020763"/>
            <a:ext cx="4830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CC3300"/>
                </a:solidFill>
                <a:latin typeface="Verdana" pitchFamily="34" charset="0"/>
              </a:rPr>
              <a:t>Что такое ОРВИ?</a:t>
            </a:r>
          </a:p>
        </p:txBody>
      </p:sp>
      <p:pic>
        <p:nvPicPr>
          <p:cNvPr id="14340" name="Picture 14" descr="profimedia-0010659747"/>
          <p:cNvPicPr>
            <a:picLocks noChangeAspect="1" noChangeArrowheads="1"/>
          </p:cNvPicPr>
          <p:nvPr/>
        </p:nvPicPr>
        <p:blipFill>
          <a:blip r:embed="rId4" cstate="print"/>
          <a:srcRect t="1605" b="1579"/>
          <a:stretch>
            <a:fillRect/>
          </a:stretch>
        </p:blipFill>
        <p:spPr bwMode="auto">
          <a:xfrm>
            <a:off x="779463" y="1263650"/>
            <a:ext cx="2603500" cy="37830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3681412" y="2057400"/>
            <a:ext cx="5259387" cy="405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/>
              <a:t>ОРВИ </a:t>
            </a:r>
            <a:r>
              <a:rPr lang="ru-RU" dirty="0"/>
              <a:t>– группа инфекционных заболеваний, которые вызываются </a:t>
            </a:r>
            <a:r>
              <a:rPr lang="ru-RU" dirty="0" smtClean="0"/>
              <a:t>вирусами. При ОРВИ происходит воспаление </a:t>
            </a:r>
            <a:r>
              <a:rPr lang="ru-RU" dirty="0"/>
              <a:t>дыхательных </a:t>
            </a:r>
            <a:r>
              <a:rPr lang="ru-RU" dirty="0" smtClean="0"/>
              <a:t>путей, что проявляется кашлем, болью в горле, насморком и др. симптомами. Воспаление дыхательных путей сопровождается синдромом </a:t>
            </a:r>
            <a:r>
              <a:rPr lang="ru-RU" dirty="0"/>
              <a:t>общей </a:t>
            </a:r>
            <a:r>
              <a:rPr lang="ru-RU" dirty="0" smtClean="0"/>
              <a:t>интоксикации </a:t>
            </a:r>
            <a:r>
              <a:rPr lang="ru-RU" dirty="0"/>
              <a:t>(</a:t>
            </a:r>
            <a:r>
              <a:rPr lang="ru-RU" dirty="0" smtClean="0"/>
              <a:t>повышенная  температура тела, головная боль и др.).  Заражение </a:t>
            </a:r>
            <a:r>
              <a:rPr lang="ru-RU" dirty="0"/>
              <a:t>происходит при вдыхании воздуха с мельчайшими капельками </a:t>
            </a:r>
            <a:r>
              <a:rPr lang="ru-RU" dirty="0" smtClean="0"/>
              <a:t>слюны </a:t>
            </a:r>
            <a:r>
              <a:rPr lang="ru-RU" dirty="0"/>
              <a:t>и мокроты, выделяемыми </a:t>
            </a:r>
            <a:r>
              <a:rPr lang="ru-RU" dirty="0" smtClean="0"/>
              <a:t>больными </a:t>
            </a:r>
            <a:r>
              <a:rPr lang="ru-RU" dirty="0"/>
              <a:t>при кашле и чихании. </a:t>
            </a:r>
            <a:br>
              <a:rPr lang="ru-RU" dirty="0"/>
            </a:br>
            <a:r>
              <a:rPr lang="ru-RU" dirty="0" smtClean="0"/>
              <a:t>Такой путь </a:t>
            </a:r>
            <a:r>
              <a:rPr lang="ru-RU" dirty="0"/>
              <a:t>передачи называется</a:t>
            </a:r>
            <a:r>
              <a:rPr lang="ru-RU" i="1" dirty="0"/>
              <a:t> </a:t>
            </a:r>
            <a:br>
              <a:rPr lang="ru-RU" i="1" dirty="0"/>
            </a:br>
            <a:r>
              <a:rPr lang="ru-RU" b="1" dirty="0" smtClean="0"/>
              <a:t>воздушно-капельным.</a:t>
            </a:r>
            <a:endParaRPr lang="ru-RU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2778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2779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2301875" y="1060450"/>
            <a:ext cx="68421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 err="1"/>
              <a:t>Коронавирус</a:t>
            </a:r>
            <a:r>
              <a:rPr lang="ru-RU" b="1" dirty="0"/>
              <a:t> </a:t>
            </a:r>
            <a:r>
              <a:rPr lang="ru-RU" dirty="0"/>
              <a:t>— семейство вирусов, включающее </a:t>
            </a:r>
            <a:br>
              <a:rPr lang="ru-RU" dirty="0"/>
            </a:br>
            <a:r>
              <a:rPr lang="ru-RU" dirty="0"/>
              <a:t>43 вида РНК-содержащих вирусов, объединённых </a:t>
            </a:r>
            <a:br>
              <a:rPr lang="ru-RU" dirty="0"/>
            </a:br>
            <a:r>
              <a:rPr lang="ru-RU" dirty="0"/>
              <a:t>в два подсемейства которые поражают млекопитающих, </a:t>
            </a:r>
          </a:p>
          <a:p>
            <a:r>
              <a:rPr lang="ru-RU" dirty="0"/>
              <a:t>включая человека, птиц и земноводных. Название </a:t>
            </a:r>
            <a:br>
              <a:rPr lang="ru-RU" dirty="0"/>
            </a:br>
            <a:r>
              <a:rPr lang="ru-RU" dirty="0"/>
              <a:t>связано со строением вируса, шиповидные отростки </a:t>
            </a:r>
            <a:br>
              <a:rPr lang="ru-RU" dirty="0"/>
            </a:br>
            <a:r>
              <a:rPr lang="ru-RU" dirty="0"/>
              <a:t>которого напоминают солнечную корону. </a:t>
            </a:r>
          </a:p>
          <a:p>
            <a:r>
              <a:rPr lang="ru-RU" dirty="0"/>
              <a:t>Известно 7 </a:t>
            </a:r>
            <a:r>
              <a:rPr lang="ru-RU" dirty="0" err="1"/>
              <a:t>коронавирусов</a:t>
            </a:r>
            <a:r>
              <a:rPr lang="ru-RU" dirty="0"/>
              <a:t>, поражающих человека. </a:t>
            </a:r>
          </a:p>
          <a:p>
            <a:endParaRPr lang="ru-RU" dirty="0"/>
          </a:p>
        </p:txBody>
      </p:sp>
      <p:pic>
        <p:nvPicPr>
          <p:cNvPr id="32783" name="Picture 15" descr="Koronavirus-kak-chernyj-lebed-mirovoj-jekonomiki"/>
          <p:cNvPicPr>
            <a:picLocks noChangeAspect="1" noChangeArrowheads="1"/>
          </p:cNvPicPr>
          <p:nvPr/>
        </p:nvPicPr>
        <p:blipFill>
          <a:blip r:embed="rId4" cstate="print"/>
          <a:srcRect l="6758" t="2512" r="40099"/>
          <a:stretch>
            <a:fillRect/>
          </a:stretch>
        </p:blipFill>
        <p:spPr bwMode="auto">
          <a:xfrm>
            <a:off x="1074738" y="3257550"/>
            <a:ext cx="2967037" cy="30607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2785" name="Rectangle 6"/>
          <p:cNvSpPr>
            <a:spLocks noChangeArrowheads="1"/>
          </p:cNvSpPr>
          <p:nvPr/>
        </p:nvSpPr>
        <p:spPr bwMode="auto">
          <a:xfrm>
            <a:off x="3554413" y="3536950"/>
            <a:ext cx="4835525" cy="1158875"/>
          </a:xfrm>
          <a:prstGeom prst="rect">
            <a:avLst/>
          </a:prstGeom>
          <a:solidFill>
            <a:srgbClr val="F67D60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84" name="Прямоугольник 3"/>
          <p:cNvSpPr>
            <a:spLocks noChangeArrowheads="1"/>
          </p:cNvSpPr>
          <p:nvPr/>
        </p:nvSpPr>
        <p:spPr bwMode="auto">
          <a:xfrm>
            <a:off x="3557588" y="3646488"/>
            <a:ext cx="48085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SARS-CoV-2 — вирус, вызвавший пандемию пневмонии нового типа COVID-19. </a:t>
            </a:r>
          </a:p>
        </p:txBody>
      </p:sp>
      <p:sp>
        <p:nvSpPr>
          <p:cNvPr id="32786" name="Прямоугольник 1"/>
          <p:cNvSpPr>
            <a:spLocks noChangeArrowheads="1"/>
          </p:cNvSpPr>
          <p:nvPr/>
        </p:nvSpPr>
        <p:spPr bwMode="auto">
          <a:xfrm>
            <a:off x="4221163" y="4979988"/>
            <a:ext cx="4241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Распространение вируса SARS-CoV-2 началось с китайского города </a:t>
            </a:r>
            <a:r>
              <a:rPr lang="ru-RU" b="1"/>
              <a:t>Ухань</a:t>
            </a:r>
            <a:r>
              <a:rPr lang="ru-RU"/>
              <a:t>. В 2019 году там произошла мощная вспышка этого заболевания.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3796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3797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433638" y="3670300"/>
            <a:ext cx="62547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/>
              <a:t>К более редким симптомам относятся</a:t>
            </a:r>
            <a:r>
              <a:rPr lang="en-US" b="1" dirty="0"/>
              <a:t>:</a:t>
            </a:r>
            <a:r>
              <a:rPr lang="ru-RU" dirty="0"/>
              <a:t>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боли в суставах и мышцах,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заложенность носа,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головная боль,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</a:t>
            </a:r>
            <a:r>
              <a:rPr lang="ru-RU" dirty="0" smtClean="0"/>
              <a:t>конъюнктивит (воспаление слизистой оболочки глаза),</a:t>
            </a:r>
            <a:endParaRPr lang="ru-RU" dirty="0"/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боль в горле,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диарея,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потеря вкусовых ощущений или обоняния,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сыпь и изменение цвета кожи на пальцах рук и ног.</a:t>
            </a:r>
          </a:p>
          <a:p>
            <a:endParaRPr lang="ru-RU" dirty="0"/>
          </a:p>
        </p:txBody>
      </p:sp>
      <p:sp>
        <p:nvSpPr>
          <p:cNvPr id="33803" name="Text Box 15"/>
          <p:cNvSpPr txBox="1">
            <a:spLocks noChangeArrowheads="1"/>
          </p:cNvSpPr>
          <p:nvPr/>
        </p:nvSpPr>
        <p:spPr bwMode="auto">
          <a:xfrm>
            <a:off x="3570288" y="1160463"/>
            <a:ext cx="50784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C3300"/>
                </a:solidFill>
              </a:rPr>
              <a:t>СИМПТОМЫ</a:t>
            </a:r>
            <a:r>
              <a:rPr lang="ru-RU" sz="2400">
                <a:solidFill>
                  <a:srgbClr val="CC3300"/>
                </a:solidFill>
              </a:rPr>
              <a:t> </a:t>
            </a:r>
            <a:r>
              <a:rPr lang="ru-RU" sz="2400" b="1">
                <a:solidFill>
                  <a:srgbClr val="CC3300"/>
                </a:solidFill>
              </a:rPr>
              <a:t>КОРОНАВИРУСА</a:t>
            </a:r>
            <a:r>
              <a:rPr lang="en-US" sz="2400" b="1">
                <a:solidFill>
                  <a:srgbClr val="CC3300"/>
                </a:solidFill>
              </a:rPr>
              <a:t>:</a:t>
            </a:r>
          </a:p>
          <a:p>
            <a:endParaRPr lang="ru-RU" sz="800"/>
          </a:p>
          <a:p>
            <a:r>
              <a:rPr lang="ru-RU" b="1"/>
              <a:t>К наиболее распространенным симптомам COVID-19 относятся: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/>
              <a:t> повышение температуры тела;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/>
              <a:t> сухой кашель;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/>
              <a:t> утомляемость.</a:t>
            </a:r>
          </a:p>
          <a:p>
            <a:pPr>
              <a:buClr>
                <a:srgbClr val="CC3300"/>
              </a:buClr>
              <a:buFontTx/>
              <a:buChar char="•"/>
            </a:pPr>
            <a:endParaRPr lang="ru-RU"/>
          </a:p>
        </p:txBody>
      </p:sp>
      <p:pic>
        <p:nvPicPr>
          <p:cNvPr id="33804" name="Picture 8" descr="png-doctor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7175" y="1055688"/>
            <a:ext cx="199390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1477963" y="3328988"/>
            <a:ext cx="6950075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5843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5844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5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51" name="Picture 3" descr="Мойте ру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6513" y="1879600"/>
            <a:ext cx="178435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5" descr="Не трогайте лицо рукам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8613" y="4064000"/>
            <a:ext cx="177482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5" name="Прямоугольник 8"/>
          <p:cNvSpPr>
            <a:spLocks noChangeArrowheads="1"/>
          </p:cNvSpPr>
          <p:nvPr/>
        </p:nvSpPr>
        <p:spPr bwMode="auto">
          <a:xfrm>
            <a:off x="4865369" y="1727148"/>
            <a:ext cx="38814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Мойте руки</a:t>
            </a:r>
          </a:p>
          <a:p>
            <a:pPr eaLnBrk="0" hangingPunct="0"/>
            <a:r>
              <a:rPr lang="ru-RU" dirty="0"/>
              <a:t>М</a:t>
            </a:r>
            <a:r>
              <a:rPr lang="ru-RU" dirty="0" smtClean="0"/>
              <a:t>ойте руки с мылом после посещения улицы, туалета, перед каждым приемом пищи.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Если нет возможности помыть руки, используйте </a:t>
            </a:r>
            <a:r>
              <a:rPr lang="ru-RU" dirty="0"/>
              <a:t>влажные </a:t>
            </a:r>
            <a:r>
              <a:rPr lang="ru-RU" dirty="0" smtClean="0"/>
              <a:t>антисептические салфетки, гели, </a:t>
            </a:r>
            <a:r>
              <a:rPr lang="ru-RU" dirty="0" err="1" smtClean="0"/>
              <a:t>спреи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5856" name="Прямоугольник 9"/>
          <p:cNvSpPr>
            <a:spLocks noChangeArrowheads="1"/>
          </p:cNvSpPr>
          <p:nvPr/>
        </p:nvSpPr>
        <p:spPr bwMode="auto">
          <a:xfrm>
            <a:off x="2057400" y="4121150"/>
            <a:ext cx="42354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ru-RU" b="1" dirty="0"/>
              <a:t>Не </a:t>
            </a:r>
            <a:r>
              <a:rPr lang="ru-RU" b="1" dirty="0" smtClean="0"/>
              <a:t>прикасайтесь к лицу немытыми </a:t>
            </a:r>
            <a:r>
              <a:rPr lang="ru-RU" b="1" dirty="0"/>
              <a:t>руками</a:t>
            </a:r>
          </a:p>
          <a:p>
            <a:pPr algn="r" eaLnBrk="0" hangingPunct="0"/>
            <a:r>
              <a:rPr lang="ru-RU" dirty="0"/>
              <a:t>Не подносите руки к носу и глазам. Быстрее всего вирус попадает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организм через </a:t>
            </a:r>
            <a:r>
              <a:rPr lang="ru-RU" dirty="0" smtClean="0"/>
              <a:t>слизистые оболочки. </a:t>
            </a:r>
            <a:endParaRPr lang="ru-RU" dirty="0"/>
          </a:p>
        </p:txBody>
      </p:sp>
      <p:sp>
        <p:nvSpPr>
          <p:cNvPr id="35858" name="Rectangle 1"/>
          <p:cNvSpPr>
            <a:spLocks noChangeArrowheads="1"/>
          </p:cNvSpPr>
          <p:nvPr/>
        </p:nvSpPr>
        <p:spPr bwMode="auto">
          <a:xfrm>
            <a:off x="2468563" y="1114425"/>
            <a:ext cx="6348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rgbClr val="CC3300"/>
                </a:solidFill>
              </a:rPr>
              <a:t>Профилактика</a:t>
            </a:r>
            <a:r>
              <a:rPr lang="en-US" sz="2800" b="1">
                <a:solidFill>
                  <a:srgbClr val="CC3300"/>
                </a:solidFill>
              </a:rPr>
              <a:t> </a:t>
            </a:r>
            <a:r>
              <a:rPr lang="ru-RU" sz="2800" b="1">
                <a:solidFill>
                  <a:srgbClr val="CC3300"/>
                </a:solidFill>
              </a:rPr>
              <a:t>коронавируса:</a:t>
            </a:r>
            <a:endParaRPr lang="ru-RU" sz="2800">
              <a:solidFill>
                <a:srgbClr val="CC3300"/>
              </a:solidFill>
            </a:endParaRPr>
          </a:p>
        </p:txBody>
      </p:sp>
      <p:sp>
        <p:nvSpPr>
          <p:cNvPr id="35859" name="AutoShape 18"/>
          <p:cNvSpPr>
            <a:spLocks noChangeArrowheads="1"/>
          </p:cNvSpPr>
          <p:nvPr/>
        </p:nvSpPr>
        <p:spPr bwMode="auto">
          <a:xfrm rot="-8098534">
            <a:off x="6249987" y="4727576"/>
            <a:ext cx="282575" cy="279400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35860" name="AutoShape 18"/>
          <p:cNvSpPr>
            <a:spLocks noChangeArrowheads="1"/>
          </p:cNvSpPr>
          <p:nvPr/>
        </p:nvSpPr>
        <p:spPr bwMode="auto">
          <a:xfrm rot="-18977549">
            <a:off x="4559300" y="2495550"/>
            <a:ext cx="282575" cy="279400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6867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6868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69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76" name="Picture 6" descr="Избегайте больших скоплений люде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9338" y="1814513"/>
            <a:ext cx="204152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7" name="Прямоугольник 10"/>
          <p:cNvSpPr>
            <a:spLocks noChangeArrowheads="1"/>
          </p:cNvSpPr>
          <p:nvPr/>
        </p:nvSpPr>
        <p:spPr bwMode="auto">
          <a:xfrm>
            <a:off x="1846850" y="1843088"/>
            <a:ext cx="38512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ru-RU" b="1" dirty="0"/>
              <a:t>Избегайте </a:t>
            </a:r>
            <a:r>
              <a:rPr lang="ru-RU" b="1" dirty="0" smtClean="0"/>
              <a:t>мест большого </a:t>
            </a:r>
            <a:endParaRPr lang="en-US" b="1" dirty="0"/>
          </a:p>
          <a:p>
            <a:pPr algn="r" eaLnBrk="0" hangingPunct="0"/>
            <a:r>
              <a:rPr lang="ru-RU" b="1" dirty="0" smtClean="0"/>
              <a:t>скопления </a:t>
            </a:r>
            <a:r>
              <a:rPr lang="ru-RU" b="1" dirty="0"/>
              <a:t>людей</a:t>
            </a:r>
          </a:p>
          <a:p>
            <a:pPr algn="r" eaLnBrk="0" hangingPunct="0"/>
            <a:r>
              <a:rPr lang="ru-RU" dirty="0"/>
              <a:t>Избегайте </a:t>
            </a:r>
            <a:r>
              <a:rPr lang="ru-RU" dirty="0" smtClean="0"/>
              <a:t>необязательных поездок в общественном транспорте и </a:t>
            </a:r>
            <a:r>
              <a:rPr lang="ru-RU" dirty="0"/>
              <a:t>не ходите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места массового </a:t>
            </a:r>
            <a:endParaRPr lang="en-US" dirty="0"/>
          </a:p>
          <a:p>
            <a:pPr algn="r" eaLnBrk="0" hangingPunct="0"/>
            <a:r>
              <a:rPr lang="ru-RU" dirty="0"/>
              <a:t>скопления людей.</a:t>
            </a:r>
          </a:p>
        </p:txBody>
      </p:sp>
      <p:sp>
        <p:nvSpPr>
          <p:cNvPr id="36879" name="Rectangle 1"/>
          <p:cNvSpPr>
            <a:spLocks noChangeArrowheads="1"/>
          </p:cNvSpPr>
          <p:nvPr/>
        </p:nvSpPr>
        <p:spPr bwMode="auto">
          <a:xfrm>
            <a:off x="2468563" y="1114425"/>
            <a:ext cx="6348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rgbClr val="CC3300"/>
                </a:solidFill>
              </a:rPr>
              <a:t>Профилактика</a:t>
            </a:r>
            <a:r>
              <a:rPr lang="en-US" sz="2800" b="1">
                <a:solidFill>
                  <a:srgbClr val="CC3300"/>
                </a:solidFill>
              </a:rPr>
              <a:t> </a:t>
            </a:r>
            <a:r>
              <a:rPr lang="ru-RU" sz="2800" b="1">
                <a:solidFill>
                  <a:srgbClr val="CC3300"/>
                </a:solidFill>
              </a:rPr>
              <a:t>коронавируса:</a:t>
            </a:r>
            <a:endParaRPr lang="ru-RU" sz="2800">
              <a:solidFill>
                <a:srgbClr val="CC3300"/>
              </a:solidFill>
            </a:endParaRPr>
          </a:p>
        </p:txBody>
      </p:sp>
      <p:sp>
        <p:nvSpPr>
          <p:cNvPr id="36880" name="AutoShape 18"/>
          <p:cNvSpPr>
            <a:spLocks noChangeArrowheads="1"/>
          </p:cNvSpPr>
          <p:nvPr/>
        </p:nvSpPr>
        <p:spPr bwMode="auto">
          <a:xfrm rot="-8098534">
            <a:off x="5621337" y="2503488"/>
            <a:ext cx="282575" cy="279400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274365" y="4719875"/>
            <a:ext cx="3723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hangingPunct="0"/>
            <a:r>
              <a:rPr lang="ru-RU" b="1" dirty="0">
                <a:solidFill>
                  <a:srgbClr val="000000"/>
                </a:solidFill>
              </a:rPr>
              <a:t>Не пейте воду и напитки </a:t>
            </a:r>
            <a:r>
              <a:rPr lang="ru-RU" b="1" dirty="0" smtClean="0">
                <a:solidFill>
                  <a:srgbClr val="000000"/>
                </a:solidFill>
              </a:rPr>
              <a:t/>
            </a:r>
            <a:br>
              <a:rPr lang="ru-RU" b="1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из </a:t>
            </a:r>
            <a:r>
              <a:rPr lang="ru-RU" dirty="0">
                <a:solidFill>
                  <a:srgbClr val="000000"/>
                </a:solidFill>
              </a:rPr>
              <a:t>чужой посуды, </a:t>
            </a:r>
            <a:r>
              <a:rPr lang="ru-RU" dirty="0" smtClean="0">
                <a:solidFill>
                  <a:srgbClr val="000000"/>
                </a:solidFill>
              </a:rPr>
              <a:t/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пластиковой </a:t>
            </a:r>
            <a:r>
              <a:rPr lang="ru-RU" dirty="0">
                <a:solidFill>
                  <a:srgbClr val="000000"/>
                </a:solidFill>
              </a:rPr>
              <a:t>бутылки.</a:t>
            </a: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 rot="-8098534">
            <a:off x="5204619" y="4829130"/>
            <a:ext cx="282575" cy="279400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pic>
        <p:nvPicPr>
          <p:cNvPr id="13" name="Picture 13" descr="young-man-drinking-water-from-a-bottle_61841-5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9766" y="4122738"/>
            <a:ext cx="2650733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5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4"/>
          <p:cNvGrpSpPr>
            <a:grpSpLocks/>
          </p:cNvGrpSpPr>
          <p:nvPr/>
        </p:nvGrpSpPr>
        <p:grpSpPr bwMode="auto">
          <a:xfrm>
            <a:off x="-308226" y="0"/>
            <a:ext cx="9452225" cy="6858000"/>
            <a:chOff x="0" y="0"/>
            <a:chExt cx="5760" cy="4320"/>
          </a:xfrm>
        </p:grpSpPr>
        <p:sp>
          <p:nvSpPr>
            <p:cNvPr id="35843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5844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5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55" name="Прямоугольник 8"/>
          <p:cNvSpPr>
            <a:spLocks noChangeArrowheads="1"/>
          </p:cNvSpPr>
          <p:nvPr/>
        </p:nvSpPr>
        <p:spPr bwMode="auto">
          <a:xfrm>
            <a:off x="3986374" y="1879600"/>
            <a:ext cx="4859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r" eaLnBrk="0" hangingPunct="0"/>
            <a:r>
              <a:rPr lang="ru-RU" b="1" dirty="0" smtClean="0">
                <a:solidFill>
                  <a:srgbClr val="000000"/>
                </a:solidFill>
              </a:rPr>
              <a:t>Обрабатывайте антисептическими салфетками </a:t>
            </a:r>
            <a:br>
              <a:rPr lang="ru-RU" b="1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вещи</a:t>
            </a:r>
            <a:r>
              <a:rPr lang="ru-RU" dirty="0">
                <a:solidFill>
                  <a:srgbClr val="000000"/>
                </a:solidFill>
              </a:rPr>
              <a:t>, которые были с вами вне дома (сумка, мобильный телефон, книга).</a:t>
            </a:r>
          </a:p>
        </p:txBody>
      </p:sp>
      <p:sp>
        <p:nvSpPr>
          <p:cNvPr id="35856" name="Прямоугольник 9"/>
          <p:cNvSpPr>
            <a:spLocks noChangeArrowheads="1"/>
          </p:cNvSpPr>
          <p:nvPr/>
        </p:nvSpPr>
        <p:spPr bwMode="auto">
          <a:xfrm>
            <a:off x="1613043" y="3719245"/>
            <a:ext cx="424322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r" eaLnBrk="0" hangingPunct="0"/>
            <a:r>
              <a:rPr lang="ru-RU" b="1" dirty="0" smtClean="0">
                <a:solidFill>
                  <a:srgbClr val="000000"/>
                </a:solidFill>
              </a:rPr>
              <a:t>При </a:t>
            </a:r>
            <a:r>
              <a:rPr lang="ru-RU" b="1" dirty="0">
                <a:solidFill>
                  <a:srgbClr val="000000"/>
                </a:solidFill>
              </a:rPr>
              <a:t>кашле и чихании прикрывайте рот и нос одноразовой салфеткой</a:t>
            </a:r>
            <a:r>
              <a:rPr lang="ru-RU" dirty="0">
                <a:solidFill>
                  <a:srgbClr val="000000"/>
                </a:solidFill>
              </a:rPr>
              <a:t>, после этого сразу ее выбрасывайте.</a:t>
            </a:r>
          </a:p>
          <a:p>
            <a:pPr algn="r" eaLnBrk="0" hangingPunct="0"/>
            <a:endParaRPr lang="ru-RU" dirty="0" smtClean="0"/>
          </a:p>
        </p:txBody>
      </p:sp>
      <p:sp>
        <p:nvSpPr>
          <p:cNvPr id="35858" name="Rectangle 1"/>
          <p:cNvSpPr>
            <a:spLocks noChangeArrowheads="1"/>
          </p:cNvSpPr>
          <p:nvPr/>
        </p:nvSpPr>
        <p:spPr bwMode="auto">
          <a:xfrm>
            <a:off x="2507825" y="854868"/>
            <a:ext cx="6348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 dirty="0">
                <a:solidFill>
                  <a:srgbClr val="CC3300"/>
                </a:solidFill>
              </a:rPr>
              <a:t>Профилактика</a:t>
            </a:r>
            <a:r>
              <a:rPr lang="en-US" sz="2800" b="1" dirty="0">
                <a:solidFill>
                  <a:srgbClr val="CC3300"/>
                </a:solidFill>
              </a:rPr>
              <a:t> </a:t>
            </a:r>
            <a:r>
              <a:rPr lang="ru-RU" sz="2800" b="1" dirty="0" err="1">
                <a:solidFill>
                  <a:srgbClr val="CC3300"/>
                </a:solidFill>
              </a:rPr>
              <a:t>коронавируса</a:t>
            </a:r>
            <a:r>
              <a:rPr lang="ru-RU" sz="2800" b="1" dirty="0">
                <a:solidFill>
                  <a:srgbClr val="CC3300"/>
                </a:solidFill>
              </a:rPr>
              <a:t>:</a:t>
            </a:r>
            <a:endParaRPr lang="ru-RU" sz="2800" dirty="0">
              <a:solidFill>
                <a:srgbClr val="CC3300"/>
              </a:solidFill>
            </a:endParaRPr>
          </a:p>
        </p:txBody>
      </p:sp>
      <p:sp>
        <p:nvSpPr>
          <p:cNvPr id="35859" name="AutoShape 18"/>
          <p:cNvSpPr>
            <a:spLocks noChangeArrowheads="1"/>
          </p:cNvSpPr>
          <p:nvPr/>
        </p:nvSpPr>
        <p:spPr bwMode="auto">
          <a:xfrm rot="-8098534">
            <a:off x="5828707" y="4162498"/>
            <a:ext cx="282575" cy="279400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35860" name="AutoShape 18"/>
          <p:cNvSpPr>
            <a:spLocks noChangeArrowheads="1"/>
          </p:cNvSpPr>
          <p:nvPr/>
        </p:nvSpPr>
        <p:spPr bwMode="auto">
          <a:xfrm rot="-18977549">
            <a:off x="4251075" y="2331163"/>
            <a:ext cx="282575" cy="279400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92182">
            <a:off x="2916120" y="5311294"/>
            <a:ext cx="1412170" cy="1127250"/>
          </a:xfrm>
          <a:prstGeom prst="rect">
            <a:avLst/>
          </a:prstGeom>
        </p:spPr>
      </p:pic>
      <p:pic>
        <p:nvPicPr>
          <p:cNvPr id="14" name="Picture 14" descr="aid36360-v4-728px-Get-Rid-of-Hemorrhoids-Step-2-Version-6"/>
          <p:cNvPicPr>
            <a:picLocks noChangeAspect="1" noChangeArrowheads="1"/>
          </p:cNvPicPr>
          <p:nvPr/>
        </p:nvPicPr>
        <p:blipFill>
          <a:blip r:embed="rId5" cstate="print"/>
          <a:srcRect b="3416"/>
          <a:stretch>
            <a:fillRect/>
          </a:stretch>
        </p:blipFill>
        <p:spPr bwMode="auto">
          <a:xfrm>
            <a:off x="2071804" y="1496610"/>
            <a:ext cx="1883746" cy="1792288"/>
          </a:xfrm>
          <a:prstGeom prst="rect">
            <a:avLst/>
          </a:prstGeom>
          <a:noFill/>
        </p:spPr>
      </p:pic>
      <p:pic>
        <p:nvPicPr>
          <p:cNvPr id="16" name="Picture 13" descr="v4-460px-Prevent-Measles-Step-7-Version-4 (1)"/>
          <p:cNvPicPr>
            <a:picLocks noChangeAspect="1" noChangeArrowheads="1"/>
          </p:cNvPicPr>
          <p:nvPr/>
        </p:nvPicPr>
        <p:blipFill>
          <a:blip r:embed="rId6" cstate="print"/>
          <a:srcRect b="6206"/>
          <a:stretch>
            <a:fillRect/>
          </a:stretch>
        </p:blipFill>
        <p:spPr bwMode="auto">
          <a:xfrm>
            <a:off x="6318605" y="3644169"/>
            <a:ext cx="2578815" cy="177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5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7891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7892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3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900" name="AutoShape 18"/>
          <p:cNvSpPr>
            <a:spLocks noChangeArrowheads="1"/>
          </p:cNvSpPr>
          <p:nvPr/>
        </p:nvSpPr>
        <p:spPr bwMode="auto">
          <a:xfrm rot="-24248527">
            <a:off x="5237163" y="3255963"/>
            <a:ext cx="611187" cy="604837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pic>
        <p:nvPicPr>
          <p:cNvPr id="37902" name="Picture 8" descr="png-doctor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0838" y="1039813"/>
            <a:ext cx="199390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3" name="Прямоугольник 1"/>
          <p:cNvSpPr>
            <a:spLocks noChangeArrowheads="1"/>
          </p:cNvSpPr>
          <p:nvPr/>
        </p:nvSpPr>
        <p:spPr bwMode="auto">
          <a:xfrm>
            <a:off x="5214938" y="1504950"/>
            <a:ext cx="32718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У вас повысилась температура, </a:t>
            </a:r>
            <a:endParaRPr lang="en-US" b="1" dirty="0"/>
          </a:p>
          <a:p>
            <a:r>
              <a:rPr lang="ru-RU" b="1" dirty="0"/>
              <a:t>появились </a:t>
            </a:r>
            <a:r>
              <a:rPr lang="ru-RU" b="1" dirty="0" smtClean="0"/>
              <a:t>одышка и</a:t>
            </a:r>
            <a:r>
              <a:rPr lang="en-US" b="1" dirty="0" smtClean="0"/>
              <a:t> </a:t>
            </a:r>
            <a:r>
              <a:rPr lang="ru-RU" b="1" dirty="0" smtClean="0"/>
              <a:t>кашель</a:t>
            </a:r>
            <a:r>
              <a:rPr lang="en-US" b="1" dirty="0" smtClean="0"/>
              <a:t>?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37904" name="Rectangle 6"/>
          <p:cNvSpPr>
            <a:spLocks noChangeArrowheads="1"/>
          </p:cNvSpPr>
          <p:nvPr/>
        </p:nvSpPr>
        <p:spPr bwMode="auto">
          <a:xfrm>
            <a:off x="2813050" y="4279900"/>
            <a:ext cx="5526088" cy="1423988"/>
          </a:xfrm>
          <a:prstGeom prst="rect">
            <a:avLst/>
          </a:prstGeom>
          <a:solidFill>
            <a:srgbClr val="F67D60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901" name="Прямоугольник 1"/>
          <p:cNvSpPr>
            <a:spLocks noChangeArrowheads="1"/>
          </p:cNvSpPr>
          <p:nvPr/>
        </p:nvSpPr>
        <p:spPr bwMode="auto">
          <a:xfrm>
            <a:off x="3159125" y="4476750"/>
            <a:ext cx="47656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ru-RU" b="1" dirty="0" err="1">
                <a:solidFill>
                  <a:schemeClr val="bg1"/>
                </a:solidFill>
              </a:rPr>
              <a:t>ообщите</a:t>
            </a:r>
            <a:r>
              <a:rPr lang="ru-RU" b="1" dirty="0">
                <a:solidFill>
                  <a:schemeClr val="bg1"/>
                </a:solidFill>
              </a:rPr>
              <a:t> о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появившихся симптомах родителям или учителю, </a:t>
            </a:r>
          </a:p>
          <a:p>
            <a:pPr algn="ctr">
              <a:lnSpc>
                <a:spcPct val="110000"/>
              </a:lnSpc>
            </a:pPr>
            <a:r>
              <a:rPr lang="ru-RU" b="1" dirty="0">
                <a:solidFill>
                  <a:schemeClr val="bg1"/>
                </a:solidFill>
              </a:rPr>
              <a:t>они вызовут врача!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8"/>
          <p:cNvSpPr>
            <a:spLocks noChangeArrowheads="1"/>
          </p:cNvSpPr>
          <p:nvPr/>
        </p:nvSpPr>
        <p:spPr bwMode="auto">
          <a:xfrm>
            <a:off x="0" y="0"/>
            <a:ext cx="9144000" cy="1319213"/>
          </a:xfrm>
          <a:prstGeom prst="rect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872" t="8463" r="2016" b="3426"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9"/>
          <p:cNvSpPr>
            <a:spLocks noChangeArrowheads="1"/>
          </p:cNvSpPr>
          <p:nvPr/>
        </p:nvSpPr>
        <p:spPr bwMode="auto">
          <a:xfrm rot="-214547">
            <a:off x="1011238" y="823913"/>
            <a:ext cx="6897687" cy="1249362"/>
          </a:xfrm>
          <a:prstGeom prst="rect">
            <a:avLst/>
          </a:prstGeom>
          <a:solidFill>
            <a:schemeClr val="bg1">
              <a:alpha val="9215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 rot="-235193">
            <a:off x="1376363" y="974725"/>
            <a:ext cx="614203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>
                <a:solidFill>
                  <a:srgbClr val="CC3300"/>
                </a:solidFill>
              </a:rPr>
              <a:t>Будьте здоровы!</a:t>
            </a:r>
          </a:p>
          <a:p>
            <a:pPr algn="ctr">
              <a:lnSpc>
                <a:spcPct val="95000"/>
              </a:lnSpc>
            </a:pPr>
            <a:r>
              <a:rPr lang="ru-RU" sz="2800" b="1">
                <a:solidFill>
                  <a:srgbClr val="CC3300"/>
                </a:solidFill>
              </a:rPr>
              <a:t>Берегите себя и своих близких!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367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5368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2" name="Text Box 15"/>
          <p:cNvSpPr txBox="1">
            <a:spLocks noChangeArrowheads="1"/>
          </p:cNvSpPr>
          <p:nvPr/>
        </p:nvSpPr>
        <p:spPr bwMode="auto">
          <a:xfrm>
            <a:off x="3760788" y="1160463"/>
            <a:ext cx="48037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C3300"/>
                </a:solidFill>
              </a:rPr>
              <a:t>СИМПТОМЫ</a:t>
            </a:r>
            <a:r>
              <a:rPr lang="ru-RU" sz="2400" dirty="0">
                <a:solidFill>
                  <a:srgbClr val="CC3300"/>
                </a:solidFill>
              </a:rPr>
              <a:t> </a:t>
            </a:r>
            <a:r>
              <a:rPr lang="ru-RU" sz="2400" b="1" dirty="0">
                <a:solidFill>
                  <a:srgbClr val="CC3300"/>
                </a:solidFill>
              </a:rPr>
              <a:t>ОРВИ</a:t>
            </a:r>
            <a:r>
              <a:rPr lang="en-US" sz="2400" b="1" dirty="0">
                <a:solidFill>
                  <a:srgbClr val="CC3300"/>
                </a:solidFill>
              </a:rPr>
              <a:t>:</a:t>
            </a:r>
          </a:p>
          <a:p>
            <a:endParaRPr lang="ru-RU" sz="800" dirty="0"/>
          </a:p>
          <a:p>
            <a:pPr>
              <a:lnSpc>
                <a:spcPct val="110000"/>
              </a:lnSpc>
            </a:pPr>
            <a:r>
              <a:rPr lang="ru-RU" dirty="0"/>
              <a:t>Симптомы болезни могут отличаться </a:t>
            </a:r>
            <a:br>
              <a:rPr lang="ru-RU" dirty="0"/>
            </a:br>
            <a:r>
              <a:rPr lang="ru-RU" dirty="0"/>
              <a:t>в зависимости от вируса, возраста, </a:t>
            </a:r>
            <a:br>
              <a:rPr lang="ru-RU" dirty="0"/>
            </a:br>
            <a:r>
              <a:rPr lang="ru-RU" dirty="0"/>
              <a:t>наличия хронических болезней </a:t>
            </a:r>
            <a:br>
              <a:rPr lang="ru-RU" dirty="0"/>
            </a:br>
            <a:r>
              <a:rPr lang="ru-RU" dirty="0"/>
              <a:t>и сделанных ранее прививок. </a:t>
            </a:r>
          </a:p>
        </p:txBody>
      </p:sp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5927725" y="3852863"/>
            <a:ext cx="30019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боль в горле,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</a:t>
            </a:r>
            <a:r>
              <a:rPr lang="ru-RU" dirty="0" smtClean="0"/>
              <a:t>охриплость голоса,</a:t>
            </a:r>
            <a:endParaRPr lang="ru-RU" dirty="0"/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кашель,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головную боль,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боль в мышцах,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боль в ухе или ушах,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</a:t>
            </a:r>
            <a:r>
              <a:rPr lang="ru-RU" dirty="0" smtClean="0"/>
              <a:t>покраснение </a:t>
            </a:r>
            <a:r>
              <a:rPr lang="ru-RU" dirty="0"/>
              <a:t>глаз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судороги</a:t>
            </a:r>
          </a:p>
        </p:txBody>
      </p:sp>
      <p:pic>
        <p:nvPicPr>
          <p:cNvPr id="15364" name="Picture 11" descr="png-doctor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3850" y="941388"/>
            <a:ext cx="199390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2417763" y="3484563"/>
            <a:ext cx="463232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3300"/>
              </a:buClr>
              <a:buFont typeface="Wingdings" pitchFamily="2" charset="2"/>
              <a:buNone/>
            </a:pPr>
            <a:r>
              <a:rPr lang="ru-RU" b="1" dirty="0"/>
              <a:t>Симптомы могут включать в себя:</a:t>
            </a:r>
          </a:p>
          <a:p>
            <a:pPr>
              <a:buClr>
                <a:srgbClr val="CC3300"/>
              </a:buClr>
              <a:buFont typeface="Wingdings" pitchFamily="2" charset="2"/>
              <a:buNone/>
            </a:pPr>
            <a:r>
              <a:rPr lang="ru-RU" sz="900" dirty="0"/>
              <a:t> 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недомогание,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озноб,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повышение </a:t>
            </a:r>
            <a:br>
              <a:rPr lang="ru-RU" dirty="0"/>
            </a:br>
            <a:r>
              <a:rPr lang="ru-RU" dirty="0"/>
              <a:t>  температуры тела,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насморк,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чихание,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заложенность носа,</a:t>
            </a: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заложенность </a:t>
            </a:r>
            <a:r>
              <a:rPr lang="ru-RU" dirty="0" smtClean="0"/>
              <a:t>пазух носа,</a:t>
            </a:r>
            <a:endParaRPr lang="ru-RU" dirty="0"/>
          </a:p>
        </p:txBody>
      </p:sp>
      <p:sp>
        <p:nvSpPr>
          <p:cNvPr id="15366" name="Line 14"/>
          <p:cNvSpPr>
            <a:spLocks noChangeShapeType="1"/>
          </p:cNvSpPr>
          <p:nvPr/>
        </p:nvSpPr>
        <p:spPr bwMode="auto">
          <a:xfrm>
            <a:off x="1535113" y="3214688"/>
            <a:ext cx="6950075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6390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6391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2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3432175" y="1063625"/>
            <a:ext cx="5386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C3300"/>
                </a:solidFill>
                <a:latin typeface="Verdana" pitchFamily="34" charset="0"/>
              </a:rPr>
              <a:t>Что такое грипп?</a:t>
            </a: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2900363" y="1828800"/>
            <a:ext cx="5691187" cy="4489450"/>
          </a:xfrm>
          <a:prstGeom prst="rect">
            <a:avLst/>
          </a:prstGeom>
          <a:solidFill>
            <a:srgbClr val="F67D60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3432175" y="1955800"/>
            <a:ext cx="51530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Грипп</a:t>
            </a:r>
            <a:r>
              <a:rPr lang="ru-RU" dirty="0"/>
              <a:t> — острое инфекционное заболевание дыхательных путей, вызываемое вирусом гриппа. Входит в группу острых респираторных вирусных инфекций (ОРВИ). Периодически распространяется </a:t>
            </a:r>
          </a:p>
          <a:p>
            <a:r>
              <a:rPr lang="ru-RU" dirty="0"/>
              <a:t>в </a:t>
            </a:r>
            <a:r>
              <a:rPr lang="ru-RU" b="1" dirty="0"/>
              <a:t>виде эпидемий. </a:t>
            </a:r>
          </a:p>
          <a:p>
            <a:r>
              <a:rPr lang="ru-RU" dirty="0"/>
              <a:t>Может протекать как в форме инфекции верхних дыхательных путей, так и в форме инфекции нижних дыхательных путей. </a:t>
            </a:r>
            <a:br>
              <a:rPr lang="ru-RU" dirty="0"/>
            </a:br>
            <a:r>
              <a:rPr lang="ru-RU" dirty="0"/>
              <a:t>У большинства людей симптомы гриппа проходят в течение </a:t>
            </a:r>
            <a:r>
              <a:rPr lang="ru-RU" dirty="0" smtClean="0"/>
              <a:t>недели. </a:t>
            </a:r>
            <a:r>
              <a:rPr lang="ru-RU" dirty="0"/>
              <a:t>Но грипп может приводить </a:t>
            </a:r>
            <a:r>
              <a:rPr lang="ru-RU" dirty="0" smtClean="0"/>
              <a:t>к осложнениям </a:t>
            </a:r>
            <a:r>
              <a:rPr lang="ru-RU" dirty="0"/>
              <a:t>и смерти, особенно </a:t>
            </a:r>
            <a:br>
              <a:rPr lang="ru-RU" dirty="0"/>
            </a:br>
            <a:r>
              <a:rPr lang="ru-RU" dirty="0"/>
              <a:t>у людей из </a:t>
            </a:r>
            <a:r>
              <a:rPr lang="ru-RU" dirty="0" smtClean="0"/>
              <a:t>групп риска (например, людей с </a:t>
            </a:r>
            <a:r>
              <a:rPr lang="ru-RU" dirty="0"/>
              <a:t>хроническими </a:t>
            </a:r>
            <a:r>
              <a:rPr lang="ru-RU" dirty="0" smtClean="0"/>
              <a:t>заболеваниями).</a:t>
            </a:r>
            <a:endParaRPr lang="ru-RU" dirty="0"/>
          </a:p>
        </p:txBody>
      </p:sp>
      <p:pic>
        <p:nvPicPr>
          <p:cNvPr id="16389" name="Picture 4" descr="Заболевания дыхательных путей: виды и лечение"/>
          <p:cNvPicPr>
            <a:picLocks noChangeAspect="1" noChangeArrowheads="1"/>
          </p:cNvPicPr>
          <p:nvPr/>
        </p:nvPicPr>
        <p:blipFill>
          <a:blip r:embed="rId4" cstate="print"/>
          <a:srcRect l="27380" r="20499" b="2823"/>
          <a:stretch>
            <a:fillRect/>
          </a:stretch>
        </p:blipFill>
        <p:spPr bwMode="auto">
          <a:xfrm>
            <a:off x="812800" y="1316038"/>
            <a:ext cx="2409825" cy="33242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7415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7416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0" name="Text Box 15"/>
          <p:cNvSpPr txBox="1">
            <a:spLocks noChangeArrowheads="1"/>
          </p:cNvSpPr>
          <p:nvPr/>
        </p:nvSpPr>
        <p:spPr bwMode="auto">
          <a:xfrm>
            <a:off x="3760788" y="1160463"/>
            <a:ext cx="4803775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C3300"/>
                </a:solidFill>
              </a:rPr>
              <a:t>СИМПТОМЫ</a:t>
            </a:r>
            <a:r>
              <a:rPr lang="ru-RU" sz="2400">
                <a:solidFill>
                  <a:srgbClr val="CC3300"/>
                </a:solidFill>
              </a:rPr>
              <a:t> </a:t>
            </a:r>
            <a:r>
              <a:rPr lang="ru-RU" sz="2400" b="1">
                <a:solidFill>
                  <a:srgbClr val="CC3300"/>
                </a:solidFill>
              </a:rPr>
              <a:t>ГРИППА</a:t>
            </a:r>
            <a:r>
              <a:rPr lang="en-US" sz="2400" b="1">
                <a:solidFill>
                  <a:srgbClr val="CC3300"/>
                </a:solidFill>
              </a:rPr>
              <a:t>:</a:t>
            </a:r>
          </a:p>
          <a:p>
            <a:endParaRPr lang="ru-RU" sz="800"/>
          </a:p>
          <a:p>
            <a:r>
              <a:rPr lang="ru-RU"/>
              <a:t>Симптомы</a:t>
            </a:r>
            <a:r>
              <a:rPr lang="ru-RU" b="1"/>
              <a:t> </a:t>
            </a:r>
            <a:r>
              <a:rPr lang="ru-RU"/>
              <a:t>начинаются обычно </a:t>
            </a:r>
            <a:br>
              <a:rPr lang="ru-RU"/>
            </a:br>
            <a:r>
              <a:rPr lang="ru-RU"/>
              <a:t>с резкого подъёма температуры тела </a:t>
            </a:r>
            <a:br>
              <a:rPr lang="ru-RU"/>
            </a:br>
            <a:r>
              <a:rPr lang="ru-RU"/>
              <a:t>(до 38 °C - 40 °C), которая сопровождается :</a:t>
            </a:r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2286000" y="3811588"/>
            <a:ext cx="3249613" cy="283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ознобом</a:t>
            </a: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болями в мышцах, </a:t>
            </a:r>
            <a:r>
              <a:rPr lang="ru-RU" dirty="0" smtClean="0"/>
              <a:t>      ломотой в теле</a:t>
            </a:r>
            <a:endParaRPr lang="ru-RU" dirty="0"/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головной болью, </a:t>
            </a: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</a:t>
            </a:r>
            <a:r>
              <a:rPr lang="ru-RU" dirty="0" smtClean="0"/>
              <a:t>слабостью, чувством </a:t>
            </a:r>
            <a:r>
              <a:rPr lang="ru-RU" dirty="0"/>
              <a:t>усталости</a:t>
            </a: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</a:t>
            </a:r>
            <a:r>
              <a:rPr lang="ru-RU" dirty="0" smtClean="0"/>
              <a:t>сухостью </a:t>
            </a:r>
            <a:r>
              <a:rPr lang="ru-RU" dirty="0"/>
              <a:t>в носу и глотке</a:t>
            </a: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/>
              <a:t> сухим </a:t>
            </a:r>
            <a:r>
              <a:rPr lang="ru-RU" dirty="0" smtClean="0"/>
              <a:t>кашлем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17412" name="Picture 8" descr="png-doctor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3850" y="931863"/>
            <a:ext cx="199390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 descr="Coughing icon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3225" y="3475038"/>
            <a:ext cx="294322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Line 14"/>
          <p:cNvSpPr>
            <a:spLocks noChangeShapeType="1"/>
          </p:cNvSpPr>
          <p:nvPr/>
        </p:nvSpPr>
        <p:spPr bwMode="auto">
          <a:xfrm>
            <a:off x="1535113" y="3214688"/>
            <a:ext cx="6950075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8449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8450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1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2451100" y="833438"/>
            <a:ext cx="611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C3300"/>
                </a:solidFill>
              </a:rPr>
              <a:t>Основные пути передачи гриппа: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3314952" y="1765300"/>
            <a:ext cx="5409948" cy="401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 smtClean="0"/>
              <a:t>- по воздуху с капельками слюны и мокроты</a:t>
            </a:r>
            <a:r>
              <a:rPr lang="ru-RU" dirty="0"/>
              <a:t>, выделяемыми </a:t>
            </a:r>
            <a:r>
              <a:rPr lang="ru-RU" dirty="0" smtClean="0"/>
              <a:t>больными </a:t>
            </a:r>
            <a:r>
              <a:rPr lang="ru-RU" dirty="0"/>
              <a:t>при кашле и чихании. </a:t>
            </a:r>
            <a:endParaRPr lang="ru-RU" dirty="0" smtClean="0"/>
          </a:p>
          <a:p>
            <a:pPr>
              <a:lnSpc>
                <a:spcPct val="110000"/>
              </a:lnSpc>
            </a:pPr>
            <a:endParaRPr lang="ru-RU" sz="1000" dirty="0"/>
          </a:p>
          <a:p>
            <a:pPr>
              <a:lnSpc>
                <a:spcPct val="110000"/>
              </a:lnSpc>
            </a:pPr>
            <a:r>
              <a:rPr lang="ru-RU" dirty="0" smtClean="0"/>
              <a:t>- по воздуху с частицами пыли, на которых осели вирусы. </a:t>
            </a:r>
          </a:p>
          <a:p>
            <a:pPr>
              <a:lnSpc>
                <a:spcPct val="110000"/>
              </a:lnSpc>
            </a:pPr>
            <a:endParaRPr lang="ru-RU" dirty="0" smtClean="0"/>
          </a:p>
          <a:p>
            <a:pPr>
              <a:lnSpc>
                <a:spcPct val="110000"/>
              </a:lnSpc>
            </a:pPr>
            <a:r>
              <a:rPr lang="ru-RU" dirty="0" smtClean="0"/>
              <a:t>- при </a:t>
            </a:r>
            <a:r>
              <a:rPr lang="ru-RU" dirty="0"/>
              <a:t>контакте с больными при рукопожатии, </a:t>
            </a:r>
            <a:r>
              <a:rPr lang="ru-RU" dirty="0" smtClean="0"/>
              <a:t>обмене </a:t>
            </a:r>
            <a:r>
              <a:rPr lang="ru-RU" dirty="0"/>
              <a:t>предметами личной гигиены (носовой платок, полотенце) и другими предметами быта (посуда, телефон, </a:t>
            </a:r>
            <a:r>
              <a:rPr lang="ru-RU" dirty="0" smtClean="0"/>
              <a:t>карандаши, игрушки </a:t>
            </a:r>
            <a:r>
              <a:rPr lang="ru-RU" dirty="0"/>
              <a:t>и т.д.). </a:t>
            </a:r>
            <a:endParaRPr lang="ru-RU" sz="800" b="1" dirty="0"/>
          </a:p>
          <a:p>
            <a:pPr>
              <a:lnSpc>
                <a:spcPct val="110000"/>
              </a:lnSpc>
            </a:pPr>
            <a:endParaRPr lang="ru-RU" b="1" dirty="0" smtClean="0">
              <a:solidFill>
                <a:srgbClr val="CC3300"/>
              </a:solidFill>
            </a:endParaRP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CC3300"/>
                </a:solidFill>
              </a:rPr>
              <a:t>Источником </a:t>
            </a:r>
            <a:r>
              <a:rPr lang="ru-RU" b="1" dirty="0">
                <a:solidFill>
                  <a:srgbClr val="CC3300"/>
                </a:solidFill>
              </a:rPr>
              <a:t>инфекции </a:t>
            </a:r>
          </a:p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CC3300"/>
                </a:solidFill>
              </a:rPr>
              <a:t>является больной человек.</a:t>
            </a:r>
          </a:p>
        </p:txBody>
      </p:sp>
      <p:sp>
        <p:nvSpPr>
          <p:cNvPr id="18436" name="Rectangle 13"/>
          <p:cNvSpPr>
            <a:spLocks noChangeArrowheads="1"/>
          </p:cNvSpPr>
          <p:nvPr/>
        </p:nvSpPr>
        <p:spPr bwMode="auto">
          <a:xfrm>
            <a:off x="1189038" y="1920875"/>
            <a:ext cx="1828800" cy="649288"/>
          </a:xfrm>
          <a:prstGeom prst="rect">
            <a:avLst/>
          </a:prstGeom>
          <a:solidFill>
            <a:schemeClr val="bg1"/>
          </a:solidFill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7" name="Rectangle 14"/>
          <p:cNvSpPr>
            <a:spLocks noChangeArrowheads="1"/>
          </p:cNvSpPr>
          <p:nvPr/>
        </p:nvSpPr>
        <p:spPr bwMode="auto">
          <a:xfrm>
            <a:off x="1182688" y="2774950"/>
            <a:ext cx="1828800" cy="649288"/>
          </a:xfrm>
          <a:prstGeom prst="rect">
            <a:avLst/>
          </a:prstGeom>
          <a:solidFill>
            <a:schemeClr val="bg1"/>
          </a:solidFill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Rectangle 15"/>
          <p:cNvSpPr>
            <a:spLocks noChangeArrowheads="1"/>
          </p:cNvSpPr>
          <p:nvPr/>
        </p:nvSpPr>
        <p:spPr bwMode="auto">
          <a:xfrm>
            <a:off x="1181100" y="3633788"/>
            <a:ext cx="1817688" cy="649287"/>
          </a:xfrm>
          <a:prstGeom prst="rect">
            <a:avLst/>
          </a:prstGeom>
          <a:solidFill>
            <a:schemeClr val="bg1"/>
          </a:solidFill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0" name="Text Box 17"/>
          <p:cNvSpPr txBox="1">
            <a:spLocks noChangeArrowheads="1"/>
          </p:cNvSpPr>
          <p:nvPr/>
        </p:nvSpPr>
        <p:spPr bwMode="auto">
          <a:xfrm>
            <a:off x="1420813" y="1985963"/>
            <a:ext cx="1366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Воздушно-</a:t>
            </a:r>
          </a:p>
          <a:p>
            <a:pPr algn="ctr">
              <a:lnSpc>
                <a:spcPct val="90000"/>
              </a:lnSpc>
            </a:pPr>
            <a:r>
              <a:rPr lang="ru-RU" sz="1600" b="1" dirty="0"/>
              <a:t>капельный</a:t>
            </a:r>
          </a:p>
        </p:txBody>
      </p:sp>
      <p:sp>
        <p:nvSpPr>
          <p:cNvPr id="18441" name="Text Box 18"/>
          <p:cNvSpPr txBox="1">
            <a:spLocks noChangeArrowheads="1"/>
          </p:cNvSpPr>
          <p:nvPr/>
        </p:nvSpPr>
        <p:spPr bwMode="auto">
          <a:xfrm>
            <a:off x="1393825" y="3695700"/>
            <a:ext cx="13858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/>
              <a:t>Контактно-</a:t>
            </a:r>
          </a:p>
          <a:p>
            <a:pPr algn="ctr">
              <a:lnSpc>
                <a:spcPct val="90000"/>
              </a:lnSpc>
            </a:pPr>
            <a:r>
              <a:rPr lang="ru-RU" sz="1600" b="1"/>
              <a:t>бытовой</a:t>
            </a:r>
          </a:p>
        </p:txBody>
      </p:sp>
      <p:sp>
        <p:nvSpPr>
          <p:cNvPr id="18442" name="Text Box 19"/>
          <p:cNvSpPr txBox="1">
            <a:spLocks noChangeArrowheads="1"/>
          </p:cNvSpPr>
          <p:nvPr/>
        </p:nvSpPr>
        <p:spPr bwMode="auto">
          <a:xfrm>
            <a:off x="1452563" y="2836863"/>
            <a:ext cx="1336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/>
              <a:t>Воздушно-</a:t>
            </a:r>
          </a:p>
          <a:p>
            <a:pPr algn="ctr">
              <a:lnSpc>
                <a:spcPct val="90000"/>
              </a:lnSpc>
            </a:pPr>
            <a:r>
              <a:rPr lang="ru-RU" sz="1600" b="1"/>
              <a:t>пылевой</a:t>
            </a:r>
          </a:p>
        </p:txBody>
      </p:sp>
      <p:pic>
        <p:nvPicPr>
          <p:cNvPr id="18444" name="Picture 21" descr="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28"/>
          <a:stretch>
            <a:fillRect/>
          </a:stretch>
        </p:blipFill>
        <p:spPr bwMode="auto">
          <a:xfrm>
            <a:off x="4886325" y="4584700"/>
            <a:ext cx="3652572" cy="224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AutoShape 18"/>
          <p:cNvSpPr>
            <a:spLocks noChangeArrowheads="1"/>
          </p:cNvSpPr>
          <p:nvPr/>
        </p:nvSpPr>
        <p:spPr bwMode="auto">
          <a:xfrm rot="-8098534">
            <a:off x="2989262" y="2070101"/>
            <a:ext cx="282575" cy="279400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8446" name="AutoShape 19"/>
          <p:cNvSpPr>
            <a:spLocks noChangeArrowheads="1"/>
          </p:cNvSpPr>
          <p:nvPr/>
        </p:nvSpPr>
        <p:spPr bwMode="auto">
          <a:xfrm rot="-8098534">
            <a:off x="2981325" y="2957513"/>
            <a:ext cx="282575" cy="279400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8447" name="AutoShape 20"/>
          <p:cNvSpPr>
            <a:spLocks noChangeArrowheads="1"/>
          </p:cNvSpPr>
          <p:nvPr/>
        </p:nvSpPr>
        <p:spPr bwMode="auto">
          <a:xfrm rot="-8098534">
            <a:off x="2974975" y="3824288"/>
            <a:ext cx="282575" cy="279400"/>
          </a:xfrm>
          <a:prstGeom prst="rtTriangle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9464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9465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6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58" name="Rectangle 21"/>
          <p:cNvSpPr>
            <a:spLocks noChangeArrowheads="1"/>
          </p:cNvSpPr>
          <p:nvPr/>
        </p:nvSpPr>
        <p:spPr bwMode="auto">
          <a:xfrm>
            <a:off x="3770313" y="1420813"/>
            <a:ext cx="4724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От заражения гриппом, </a:t>
            </a:r>
            <a:br>
              <a:rPr lang="ru-RU" altLang="ru-RU"/>
            </a:br>
            <a:r>
              <a:rPr lang="ru-RU" altLang="ru-RU"/>
              <a:t>т.е. от проникновения вируса в организм, </a:t>
            </a:r>
            <a:br>
              <a:rPr lang="ru-RU" altLang="ru-RU"/>
            </a:br>
            <a:r>
              <a:rPr lang="ru-RU" altLang="ru-RU"/>
              <a:t>до развития  болезни проходит </a:t>
            </a:r>
          </a:p>
          <a:p>
            <a:r>
              <a:rPr lang="ru-RU" altLang="ru-RU"/>
              <a:t>несколько дней (1-7 дней) – этот период </a:t>
            </a:r>
          </a:p>
          <a:p>
            <a:r>
              <a:rPr lang="ru-RU" altLang="ru-RU"/>
              <a:t>называется </a:t>
            </a:r>
            <a:r>
              <a:rPr lang="ru-RU" altLang="ru-RU" b="1"/>
              <a:t>инкубационный</a:t>
            </a:r>
            <a:r>
              <a:rPr lang="ru-RU" altLang="ru-RU"/>
              <a:t>. </a:t>
            </a:r>
          </a:p>
          <a:p>
            <a:endParaRPr lang="ru-RU" altLang="ru-RU"/>
          </a:p>
          <a:p>
            <a:endParaRPr lang="ru-RU" altLang="ru-RU" sz="800"/>
          </a:p>
          <a:p>
            <a:r>
              <a:rPr lang="ru-RU" altLang="ru-RU"/>
              <a:t>В это время вирус циркулирует </a:t>
            </a:r>
            <a:br>
              <a:rPr lang="ru-RU" altLang="ru-RU"/>
            </a:br>
            <a:r>
              <a:rPr lang="ru-RU" altLang="ru-RU"/>
              <a:t>в крови и отравляет организм своими продуктами жизнедеятельности.</a:t>
            </a:r>
            <a:endParaRPr lang="ru-RU"/>
          </a:p>
        </p:txBody>
      </p:sp>
      <p:pic>
        <p:nvPicPr>
          <p:cNvPr id="19459" name="Picture 10" descr="cropped-NEP3587079"/>
          <p:cNvPicPr>
            <a:picLocks noChangeAspect="1" noChangeArrowheads="1"/>
          </p:cNvPicPr>
          <p:nvPr/>
        </p:nvPicPr>
        <p:blipFill>
          <a:blip r:embed="rId4" cstate="print"/>
          <a:srcRect l="35576" r="21936" b="1431"/>
          <a:stretch>
            <a:fillRect/>
          </a:stretch>
        </p:blipFill>
        <p:spPr bwMode="auto">
          <a:xfrm>
            <a:off x="814388" y="1308100"/>
            <a:ext cx="2667000" cy="35448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60" name="Rectangle 23"/>
          <p:cNvSpPr>
            <a:spLocks noChangeArrowheads="1"/>
          </p:cNvSpPr>
          <p:nvPr/>
        </p:nvSpPr>
        <p:spPr bwMode="auto">
          <a:xfrm>
            <a:off x="3794125" y="4408488"/>
            <a:ext cx="47498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r>
              <a:rPr lang="ru-RU" b="1"/>
              <a:t>При развитии гриппа наиболее заразным больной становится </a:t>
            </a:r>
            <a:br>
              <a:rPr lang="ru-RU" b="1"/>
            </a:br>
            <a:r>
              <a:rPr lang="ru-RU" b="1"/>
              <a:t>в первые 2-5 суток.</a:t>
            </a:r>
            <a:r>
              <a:rPr lang="ru-RU"/>
              <a:t>  </a:t>
            </a:r>
            <a:br>
              <a:rPr lang="ru-RU"/>
            </a:br>
            <a:r>
              <a:rPr lang="ru-RU"/>
              <a:t>В некоторых случаях период заразности может удлиниться до 10-го дня.</a:t>
            </a:r>
          </a:p>
        </p:txBody>
      </p:sp>
      <p:sp>
        <p:nvSpPr>
          <p:cNvPr id="19461" name="Line 14"/>
          <p:cNvSpPr>
            <a:spLocks noChangeShapeType="1"/>
          </p:cNvSpPr>
          <p:nvPr/>
        </p:nvSpPr>
        <p:spPr bwMode="auto">
          <a:xfrm>
            <a:off x="3863975" y="3076575"/>
            <a:ext cx="4297363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2" name="Line 14"/>
          <p:cNvSpPr>
            <a:spLocks noChangeShapeType="1"/>
          </p:cNvSpPr>
          <p:nvPr/>
        </p:nvSpPr>
        <p:spPr bwMode="auto">
          <a:xfrm>
            <a:off x="3876675" y="4257675"/>
            <a:ext cx="4297363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3" name="Line 14"/>
          <p:cNvSpPr>
            <a:spLocks noChangeShapeType="1"/>
          </p:cNvSpPr>
          <p:nvPr/>
        </p:nvSpPr>
        <p:spPr bwMode="auto">
          <a:xfrm>
            <a:off x="3865563" y="1301750"/>
            <a:ext cx="4297362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0498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0499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0500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2363788" y="1147763"/>
            <a:ext cx="611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C3300"/>
                </a:solidFill>
              </a:rPr>
              <a:t>ОТЛИЧИЯ ГРИППА</a:t>
            </a:r>
            <a:r>
              <a:rPr lang="ru-RU" sz="2400" b="1">
                <a:solidFill>
                  <a:srgbClr val="CC3300"/>
                </a:solidFill>
                <a:latin typeface="Verdana" pitchFamily="34" charset="0"/>
              </a:rPr>
              <a:t> </a:t>
            </a:r>
            <a:r>
              <a:rPr lang="ru-RU" sz="2400" b="1">
                <a:solidFill>
                  <a:srgbClr val="CC3300"/>
                </a:solidFill>
              </a:rPr>
              <a:t>ОТ ДРУГИХ ОРВИ</a:t>
            </a:r>
          </a:p>
        </p:txBody>
      </p:sp>
      <p:grpSp>
        <p:nvGrpSpPr>
          <p:cNvPr id="20483" name="Group 28"/>
          <p:cNvGrpSpPr>
            <a:grpSpLocks/>
          </p:cNvGrpSpPr>
          <p:nvPr/>
        </p:nvGrpSpPr>
        <p:grpSpPr bwMode="auto">
          <a:xfrm>
            <a:off x="1087438" y="1746250"/>
            <a:ext cx="7693025" cy="4573588"/>
            <a:chOff x="607" y="1100"/>
            <a:chExt cx="4846" cy="2881"/>
          </a:xfrm>
        </p:grpSpPr>
        <p:sp>
          <p:nvSpPr>
            <p:cNvPr id="20484" name="Rectangle 13"/>
            <p:cNvSpPr>
              <a:spLocks noChangeArrowheads="1"/>
            </p:cNvSpPr>
            <p:nvPr/>
          </p:nvSpPr>
          <p:spPr bwMode="auto">
            <a:xfrm>
              <a:off x="607" y="1108"/>
              <a:ext cx="4575" cy="2873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85" name="Text Box 12"/>
            <p:cNvSpPr txBox="1">
              <a:spLocks noChangeArrowheads="1"/>
            </p:cNvSpPr>
            <p:nvPr/>
          </p:nvSpPr>
          <p:spPr bwMode="auto">
            <a:xfrm>
              <a:off x="729" y="1202"/>
              <a:ext cx="4378" cy="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60000"/>
                </a:spcBef>
              </a:pPr>
              <a:r>
                <a:rPr lang="ru-RU" b="1" dirty="0"/>
                <a:t>     Симптом	               Грипп		       Простуда </a:t>
              </a:r>
            </a:p>
            <a:p>
              <a:pPr>
                <a:lnSpc>
                  <a:spcPct val="90000"/>
                </a:lnSpc>
                <a:spcBef>
                  <a:spcPct val="60000"/>
                </a:spcBef>
              </a:pPr>
              <a:r>
                <a:rPr lang="ru-RU" dirty="0"/>
                <a:t>Начало		       острое (часы)	продолжительное </a:t>
              </a:r>
            </a:p>
            <a:p>
              <a:pPr>
                <a:lnSpc>
                  <a:spcPct val="90000"/>
                </a:lnSpc>
                <a:spcBef>
                  <a:spcPct val="60000"/>
                </a:spcBef>
              </a:pPr>
              <a:r>
                <a:rPr lang="ru-RU" dirty="0"/>
                <a:t>Температура тела      резкий подъём	около 37 ℃, </a:t>
              </a:r>
              <a:br>
                <a:rPr lang="ru-RU" dirty="0"/>
              </a:br>
              <a:r>
                <a:rPr lang="ru-RU" dirty="0"/>
                <a:t>		       до 39-40 ℃		редко выше 38,5 ℃ </a:t>
              </a:r>
            </a:p>
            <a:p>
              <a:pPr>
                <a:lnSpc>
                  <a:spcPct val="90000"/>
                </a:lnSpc>
                <a:spcBef>
                  <a:spcPct val="60000"/>
                </a:spcBef>
              </a:pPr>
              <a:r>
                <a:rPr lang="ru-RU" dirty="0"/>
                <a:t>Головная боль	       выраженная		невыраженная </a:t>
              </a:r>
            </a:p>
            <a:p>
              <a:pPr>
                <a:lnSpc>
                  <a:spcPct val="90000"/>
                </a:lnSpc>
                <a:spcBef>
                  <a:spcPct val="60000"/>
                </a:spcBef>
              </a:pPr>
              <a:r>
                <a:rPr lang="ru-RU" dirty="0"/>
                <a:t>Боли в мышцах	       характерны		нехарактерны </a:t>
              </a:r>
              <a:br>
                <a:rPr lang="ru-RU" dirty="0"/>
              </a:br>
              <a:r>
                <a:rPr lang="ru-RU" dirty="0"/>
                <a:t>и суставах	</a:t>
              </a:r>
            </a:p>
            <a:p>
              <a:pPr>
                <a:lnSpc>
                  <a:spcPct val="90000"/>
                </a:lnSpc>
                <a:spcBef>
                  <a:spcPct val="60000"/>
                </a:spcBef>
              </a:pPr>
              <a:r>
                <a:rPr lang="ru-RU" dirty="0"/>
                <a:t>Насморк		       нехарактерен	характерен </a:t>
              </a:r>
            </a:p>
            <a:p>
              <a:pPr>
                <a:lnSpc>
                  <a:spcPct val="90000"/>
                </a:lnSpc>
                <a:spcBef>
                  <a:spcPct val="60000"/>
                </a:spcBef>
              </a:pPr>
              <a:r>
                <a:rPr lang="ru-RU" dirty="0"/>
                <a:t>Боль в горле	      нехарактерна	характерна </a:t>
              </a:r>
              <a:br>
                <a:rPr lang="ru-RU" dirty="0"/>
              </a:br>
              <a:r>
                <a:rPr lang="ru-RU" dirty="0"/>
                <a:t>при глотании	</a:t>
              </a:r>
            </a:p>
            <a:p>
              <a:pPr>
                <a:lnSpc>
                  <a:spcPct val="90000"/>
                </a:lnSpc>
                <a:spcBef>
                  <a:spcPct val="60000"/>
                </a:spcBef>
              </a:pPr>
              <a:r>
                <a:rPr lang="ru-RU" dirty="0"/>
                <a:t>Кашель 		      </a:t>
              </a:r>
              <a:r>
                <a:rPr lang="ru-RU" dirty="0" smtClean="0"/>
                <a:t>сухой             </a:t>
              </a:r>
              <a:r>
                <a:rPr lang="ru-RU" dirty="0"/>
                <a:t>	нехарактерен </a:t>
              </a:r>
              <a:br>
                <a:rPr lang="ru-RU" dirty="0"/>
              </a:br>
              <a:r>
                <a:rPr lang="ru-RU" dirty="0"/>
                <a:t>		</a:t>
              </a:r>
            </a:p>
          </p:txBody>
        </p:sp>
        <p:sp>
          <p:nvSpPr>
            <p:cNvPr id="20486" name="Line 14"/>
            <p:cNvSpPr>
              <a:spLocks noChangeShapeType="1"/>
            </p:cNvSpPr>
            <p:nvPr/>
          </p:nvSpPr>
          <p:spPr bwMode="auto">
            <a:xfrm>
              <a:off x="618" y="1100"/>
              <a:ext cx="4570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87" name="Line 14"/>
            <p:cNvSpPr>
              <a:spLocks noChangeShapeType="1"/>
            </p:cNvSpPr>
            <p:nvPr/>
          </p:nvSpPr>
          <p:spPr bwMode="auto">
            <a:xfrm>
              <a:off x="607" y="3972"/>
              <a:ext cx="4583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88" name="Line 14"/>
            <p:cNvSpPr>
              <a:spLocks noChangeShapeType="1"/>
            </p:cNvSpPr>
            <p:nvPr/>
          </p:nvSpPr>
          <p:spPr bwMode="auto">
            <a:xfrm>
              <a:off x="613" y="1453"/>
              <a:ext cx="4570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89" name="Line 14"/>
            <p:cNvSpPr>
              <a:spLocks noChangeShapeType="1"/>
            </p:cNvSpPr>
            <p:nvPr/>
          </p:nvSpPr>
          <p:spPr bwMode="auto">
            <a:xfrm>
              <a:off x="615" y="1724"/>
              <a:ext cx="4570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0" name="Line 14"/>
            <p:cNvSpPr>
              <a:spLocks noChangeShapeType="1"/>
            </p:cNvSpPr>
            <p:nvPr/>
          </p:nvSpPr>
          <p:spPr bwMode="auto">
            <a:xfrm>
              <a:off x="616" y="2129"/>
              <a:ext cx="4570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1" name="Line 14"/>
            <p:cNvSpPr>
              <a:spLocks noChangeShapeType="1"/>
            </p:cNvSpPr>
            <p:nvPr/>
          </p:nvSpPr>
          <p:spPr bwMode="auto">
            <a:xfrm>
              <a:off x="623" y="2398"/>
              <a:ext cx="4570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2" name="Line 14"/>
            <p:cNvSpPr>
              <a:spLocks noChangeShapeType="1"/>
            </p:cNvSpPr>
            <p:nvPr/>
          </p:nvSpPr>
          <p:spPr bwMode="auto">
            <a:xfrm>
              <a:off x="610" y="2788"/>
              <a:ext cx="4570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3" name="Line 14"/>
            <p:cNvSpPr>
              <a:spLocks noChangeShapeType="1"/>
            </p:cNvSpPr>
            <p:nvPr/>
          </p:nvSpPr>
          <p:spPr bwMode="auto">
            <a:xfrm>
              <a:off x="623" y="3089"/>
              <a:ext cx="4570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4" name="Line 14"/>
            <p:cNvSpPr>
              <a:spLocks noChangeShapeType="1"/>
            </p:cNvSpPr>
            <p:nvPr/>
          </p:nvSpPr>
          <p:spPr bwMode="auto">
            <a:xfrm>
              <a:off x="623" y="3479"/>
              <a:ext cx="4570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5" name="Line 21"/>
            <p:cNvSpPr>
              <a:spLocks noChangeShapeType="1"/>
            </p:cNvSpPr>
            <p:nvPr/>
          </p:nvSpPr>
          <p:spPr bwMode="auto">
            <a:xfrm flipV="1">
              <a:off x="5453" y="1568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6" name="Line 22"/>
            <p:cNvSpPr>
              <a:spLocks noChangeShapeType="1"/>
            </p:cNvSpPr>
            <p:nvPr/>
          </p:nvSpPr>
          <p:spPr bwMode="auto">
            <a:xfrm>
              <a:off x="2048" y="1120"/>
              <a:ext cx="0" cy="2842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7" name="Line 27"/>
            <p:cNvSpPr>
              <a:spLocks noChangeShapeType="1"/>
            </p:cNvSpPr>
            <p:nvPr/>
          </p:nvSpPr>
          <p:spPr bwMode="auto">
            <a:xfrm>
              <a:off x="3445" y="1121"/>
              <a:ext cx="0" cy="2842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1511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1512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13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5959475" y="2554288"/>
            <a:ext cx="280828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Выделяют </a:t>
            </a:r>
          </a:p>
          <a:p>
            <a:r>
              <a:rPr lang="ru-RU" sz="2000" b="1">
                <a:latin typeface="Verdana" pitchFamily="34" charset="0"/>
              </a:rPr>
              <a:t>2 вида профилактики:</a:t>
            </a:r>
          </a:p>
          <a:p>
            <a:pPr>
              <a:buClr>
                <a:srgbClr val="CC3300"/>
              </a:buClr>
              <a:buFontTx/>
              <a:buChar char="•"/>
            </a:pPr>
            <a:endParaRPr lang="ru-RU" sz="1200">
              <a:latin typeface="Verdana" pitchFamily="34" charset="0"/>
            </a:endParaRPr>
          </a:p>
          <a:p>
            <a:pPr>
              <a:buClr>
                <a:srgbClr val="CC3300"/>
              </a:buClr>
              <a:buFontTx/>
              <a:buChar char="•"/>
            </a:pPr>
            <a:r>
              <a:rPr lang="ru-RU" sz="2000">
                <a:latin typeface="Verdana" pitchFamily="34" charset="0"/>
              </a:rPr>
              <a:t> Специфическая </a:t>
            </a:r>
          </a:p>
          <a:p>
            <a:pPr>
              <a:buFont typeface="Wingdings" pitchFamily="2" charset="2"/>
              <a:buNone/>
            </a:pPr>
            <a:r>
              <a:rPr lang="ru-RU" sz="2000">
                <a:latin typeface="Verdana" pitchFamily="34" charset="0"/>
              </a:rPr>
              <a:t>  профилактика</a:t>
            </a:r>
            <a:endParaRPr lang="ru-RU" sz="2000"/>
          </a:p>
          <a:p>
            <a:r>
              <a:rPr lang="ru-RU"/>
              <a:t> </a:t>
            </a:r>
          </a:p>
          <a:p>
            <a:pPr>
              <a:buClr>
                <a:srgbClr val="CC3300"/>
              </a:buClr>
              <a:buFontTx/>
              <a:buChar char="•"/>
            </a:pPr>
            <a:r>
              <a:rPr lang="ru-RU" sz="2000"/>
              <a:t> Неспецифическая  </a:t>
            </a:r>
          </a:p>
          <a:p>
            <a:r>
              <a:rPr lang="en-US" sz="2000"/>
              <a:t> </a:t>
            </a:r>
            <a:r>
              <a:rPr lang="ru-RU" sz="2000"/>
              <a:t> профилактика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 r="18738"/>
          <a:stretch>
            <a:fillRect/>
          </a:stretch>
        </p:blipFill>
        <p:spPr bwMode="auto">
          <a:xfrm>
            <a:off x="1152525" y="2038350"/>
            <a:ext cx="4471988" cy="36988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08" name="Line 9"/>
          <p:cNvSpPr>
            <a:spLocks noChangeShapeType="1"/>
          </p:cNvSpPr>
          <p:nvPr/>
        </p:nvSpPr>
        <p:spPr bwMode="auto">
          <a:xfrm>
            <a:off x="6003925" y="2320925"/>
            <a:ext cx="2255838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09" name="Line 10"/>
          <p:cNvSpPr>
            <a:spLocks noChangeShapeType="1"/>
          </p:cNvSpPr>
          <p:nvPr/>
        </p:nvSpPr>
        <p:spPr bwMode="auto">
          <a:xfrm>
            <a:off x="6026150" y="5419725"/>
            <a:ext cx="2255838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0" name="TextBox 3"/>
          <p:cNvSpPr txBox="1">
            <a:spLocks noChangeArrowheads="1"/>
          </p:cNvSpPr>
          <p:nvPr/>
        </p:nvSpPr>
        <p:spPr bwMode="auto">
          <a:xfrm>
            <a:off x="2451100" y="1062038"/>
            <a:ext cx="6113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C3300"/>
                </a:solidFill>
                <a:latin typeface="Verdana" pitchFamily="34" charset="0"/>
              </a:rPr>
              <a:t>Профилактика ОРВИ и гриппа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3716</TotalTime>
  <Words>629</Words>
  <Application>Microsoft Office PowerPoint</Application>
  <PresentationFormat>Экран (4:3)</PresentationFormat>
  <Paragraphs>152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Admin</cp:lastModifiedBy>
  <cp:revision>112</cp:revision>
  <dcterms:created xsi:type="dcterms:W3CDTF">2020-09-07T16:57:45Z</dcterms:created>
  <dcterms:modified xsi:type="dcterms:W3CDTF">2020-12-30T09:45:40Z</dcterms:modified>
</cp:coreProperties>
</file>