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handoutMasterIdLst>
    <p:handoutMasterId r:id="rId15"/>
  </p:handoutMasterIdLst>
  <p:sldIdLst>
    <p:sldId id="256" r:id="rId2"/>
    <p:sldId id="270" r:id="rId3"/>
    <p:sldId id="274" r:id="rId4"/>
    <p:sldId id="273" r:id="rId5"/>
    <p:sldId id="277" r:id="rId6"/>
    <p:sldId id="279" r:id="rId7"/>
    <p:sldId id="284" r:id="rId8"/>
    <p:sldId id="280" r:id="rId9"/>
    <p:sldId id="281" r:id="rId10"/>
    <p:sldId id="282" r:id="rId11"/>
    <p:sldId id="283" r:id="rId12"/>
    <p:sldId id="268" r:id="rId13"/>
    <p:sldId id="278" r:id="rId14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9900CC"/>
    <a:srgbClr val="009999"/>
    <a:srgbClr val="FF0000"/>
    <a:srgbClr val="5F5F5F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5" autoAdjust="0"/>
  </p:normalViewPr>
  <p:slideViewPr>
    <p:cSldViewPr>
      <p:cViewPr>
        <p:scale>
          <a:sx n="65" d="100"/>
          <a:sy n="65" d="100"/>
        </p:scale>
        <p:origin x="-104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DD40E3-5A68-41AD-97EF-A3E31271774F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B14D23-7BA9-446F-9681-F58457582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6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2CA00-4185-48B7-B83B-A2B49B72AE0F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392B-2C21-4EF2-AA63-4CF4899C6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FF110-595B-4518-A2FE-EA96F0DB3BA0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88DD-A06F-4F12-9135-6FC074893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38D37-9819-49C4-93E3-4B0356083200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64651-5235-4B13-969C-0ECE7B5A6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31AB-9572-4827-AC9B-268150F07474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BF46-A93D-4334-8FF9-118C8B117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4B6A-0C18-4C3A-8D70-873B36764E04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0FB7-7FBD-432B-865E-9C767054B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9511-276A-4E72-866A-C1069C9F9E48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EA86-5D76-41E7-86CF-801868DE5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A7C40-EE12-4283-BF2C-0BBF6F07B8FF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D0632-2763-40C0-B04D-4BE37C89B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BE2E1-0371-439B-B705-FCC5E07ADF80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6922-A0D4-4E88-A19A-266F6CE1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6982-A0D8-4AEC-B851-3C1B3719AF0F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DA63-0247-4899-9EEB-C89342692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B43B-FD79-4931-B1BC-CCCAB8B67EDA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AD12-8923-47D2-B02C-8949DA631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7E53-F262-40D0-9552-AACE41BE36AE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8EE4-DC52-4991-B44D-F1D31AAFB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2DDF676-D5C4-4F69-8032-E8DE7C1295FA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DAEC1F-9843-4617-8392-E5A9399FF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03" r:id="rId8"/>
    <p:sldLayoutId id="2147483802" r:id="rId9"/>
    <p:sldLayoutId id="2147483801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6" descr="Стресс-облож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1" descr="лого-об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7100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2555776" y="5661249"/>
            <a:ext cx="658822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/>
              <a:t>Заведующий кабинетом медицинской профилактики, врач-психиатр </a:t>
            </a:r>
            <a:br>
              <a:rPr lang="ru-RU" sz="1400" dirty="0" smtClean="0"/>
            </a:br>
            <a:r>
              <a:rPr lang="ru-RU" sz="1400" dirty="0" smtClean="0"/>
              <a:t>БУЗ и СПЭ УР «РКПБ МЗ УР» </a:t>
            </a:r>
            <a:r>
              <a:rPr lang="ru-RU" sz="1400" dirty="0" err="1" smtClean="0"/>
              <a:t>Батохина</a:t>
            </a:r>
            <a:r>
              <a:rPr lang="ru-RU" sz="1400" dirty="0" smtClean="0"/>
              <a:t> К</a:t>
            </a:r>
            <a:r>
              <a:rPr lang="ru-RU" sz="1400" dirty="0"/>
              <a:t>. К</a:t>
            </a:r>
            <a:r>
              <a:rPr lang="ru-RU" sz="14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ru-RU" sz="1400" dirty="0" smtClean="0"/>
              <a:t>Заведующий организационно-методическим отделом БУЗ </a:t>
            </a:r>
            <a:r>
              <a:rPr lang="ru-RU" sz="1400" dirty="0"/>
              <a:t>УР «РЦМП «Центр общественного здоровья» МЗ УР</a:t>
            </a:r>
            <a:r>
              <a:rPr lang="ru-RU" sz="1400" dirty="0" smtClean="0"/>
              <a:t>» Тарутина Т.М.</a:t>
            </a:r>
            <a:endParaRPr lang="ru-RU" sz="1400" dirty="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435600" y="1557338"/>
            <a:ext cx="3743325" cy="15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2700" b="1" dirty="0">
                <a:solidFill>
                  <a:schemeClr val="bg1"/>
                </a:solidFill>
              </a:rPr>
              <a:t>ДРУГ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ИЛИ ВРАГ</a:t>
            </a:r>
            <a:r>
              <a:rPr lang="en-US" sz="2700" b="1" dirty="0" smtClean="0">
                <a:solidFill>
                  <a:schemeClr val="bg1"/>
                </a:solidFill>
              </a:rPr>
              <a:t>?</a:t>
            </a:r>
            <a:endParaRPr lang="ru-RU" sz="2700" b="1" dirty="0" smtClean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                 </a:t>
            </a:r>
          </a:p>
          <a:p>
            <a:pPr>
              <a:lnSpc>
                <a:spcPct val="125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               3-6 классы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323850" y="1052513"/>
            <a:ext cx="457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b="1" dirty="0"/>
              <a:t> </a:t>
            </a:r>
            <a:r>
              <a:rPr lang="ru-RU" sz="2400" b="1" dirty="0"/>
              <a:t>Больше </a:t>
            </a:r>
            <a:r>
              <a:rPr lang="ru-RU" sz="2400" b="1" dirty="0" smtClean="0"/>
              <a:t>улыбайся </a:t>
            </a:r>
            <a:endParaRPr lang="ru-RU" sz="2400" b="1" dirty="0"/>
          </a:p>
          <a:p>
            <a:pPr algn="ctr">
              <a:buFont typeface="Tahoma" pitchFamily="34" charset="0"/>
              <a:buChar char="•"/>
            </a:pPr>
            <a:endParaRPr lang="ru-RU" dirty="0">
              <a:latin typeface="Century Schoolbook" pitchFamily="18" charset="0"/>
            </a:endParaRPr>
          </a:p>
        </p:txBody>
      </p:sp>
      <p:pic>
        <p:nvPicPr>
          <p:cNvPr id="23554" name="Рисунок 3" descr="9.jpg"/>
          <p:cNvPicPr>
            <a:picLocks noChangeAspect="1"/>
          </p:cNvPicPr>
          <p:nvPr/>
        </p:nvPicPr>
        <p:blipFill>
          <a:blip r:embed="rId2" cstate="print"/>
          <a:srcRect l="2844"/>
          <a:stretch>
            <a:fillRect/>
          </a:stretch>
        </p:blipFill>
        <p:spPr bwMode="auto">
          <a:xfrm>
            <a:off x="250825" y="1590675"/>
            <a:ext cx="85693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23556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57" name="Picture 9" descr="лого-шапк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250825" y="1052513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b="1"/>
              <a:t> </a:t>
            </a:r>
            <a:r>
              <a:rPr lang="ru-RU" sz="2400" b="1"/>
              <a:t>Нормально высыпайся</a:t>
            </a:r>
          </a:p>
        </p:txBody>
      </p:sp>
      <p:pic>
        <p:nvPicPr>
          <p:cNvPr id="24578" name="Рисунок 2" descr="mrno9dc1.jpg"/>
          <p:cNvPicPr>
            <a:picLocks noChangeAspect="1"/>
          </p:cNvPicPr>
          <p:nvPr/>
        </p:nvPicPr>
        <p:blipFill>
          <a:blip r:embed="rId2" cstate="print"/>
          <a:srcRect t="1428" r="1411"/>
          <a:stretch>
            <a:fillRect/>
          </a:stretch>
        </p:blipFill>
        <p:spPr bwMode="auto">
          <a:xfrm>
            <a:off x="323850" y="1557338"/>
            <a:ext cx="84248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24580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581" name="Picture 9" descr="лого-шапк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" descr="67129_1120x550x70_c"/>
          <p:cNvPicPr>
            <a:picLocks noChangeAspect="1" noChangeArrowheads="1"/>
          </p:cNvPicPr>
          <p:nvPr/>
        </p:nvPicPr>
        <p:blipFill>
          <a:blip r:embed="rId2" cstate="print"/>
          <a:srcRect l="21632" r="25656"/>
          <a:stretch>
            <a:fillRect/>
          </a:stretch>
        </p:blipFill>
        <p:spPr bwMode="auto">
          <a:xfrm>
            <a:off x="3203575" y="1196975"/>
            <a:ext cx="28082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8"/>
          <p:cNvSpPr>
            <a:spLocks noChangeArrowheads="1"/>
          </p:cNvSpPr>
          <p:nvPr/>
        </p:nvSpPr>
        <p:spPr bwMode="auto">
          <a:xfrm>
            <a:off x="6084888" y="1196975"/>
            <a:ext cx="284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Антистрессово </a:t>
            </a:r>
            <a:br>
              <a:rPr lang="ru-RU" sz="2400" b="1"/>
            </a:br>
            <a:r>
              <a:rPr lang="ru-RU" sz="2400" b="1"/>
              <a:t>  питайся</a:t>
            </a:r>
            <a:endParaRPr lang="ru-RU" sz="2400"/>
          </a:p>
        </p:txBody>
      </p:sp>
      <p:pic>
        <p:nvPicPr>
          <p:cNvPr id="25603" name="Рисунок 9" descr="cc554f6b70102386e02a6ad733ae2d0f.jpg"/>
          <p:cNvPicPr>
            <a:picLocks noChangeAspect="1"/>
          </p:cNvPicPr>
          <p:nvPr/>
        </p:nvPicPr>
        <p:blipFill>
          <a:blip r:embed="rId3" cstate="print"/>
          <a:srcRect l="30653" t="12158" r="4837"/>
          <a:stretch>
            <a:fillRect/>
          </a:stretch>
        </p:blipFill>
        <p:spPr bwMode="auto">
          <a:xfrm>
            <a:off x="323850" y="1196975"/>
            <a:ext cx="28082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9" descr="thumb.jpg"/>
          <p:cNvPicPr>
            <a:picLocks noChangeAspect="1"/>
          </p:cNvPicPr>
          <p:nvPr/>
        </p:nvPicPr>
        <p:blipFill>
          <a:blip r:embed="rId4" cstate="print"/>
          <a:srcRect l="24094" r="22795"/>
          <a:stretch>
            <a:fillRect/>
          </a:stretch>
        </p:blipFill>
        <p:spPr bwMode="auto">
          <a:xfrm>
            <a:off x="323850" y="3940175"/>
            <a:ext cx="28082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6227763" y="2128838"/>
            <a:ext cx="27368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Продукты, </a:t>
            </a:r>
            <a:br>
              <a:rPr lang="ru-RU" dirty="0"/>
            </a:br>
            <a:r>
              <a:rPr lang="ru-RU" dirty="0"/>
              <a:t>помогающие </a:t>
            </a:r>
            <a:br>
              <a:rPr lang="ru-RU" dirty="0"/>
            </a:br>
            <a:r>
              <a:rPr lang="ru-RU" dirty="0"/>
              <a:t>справляться </a:t>
            </a:r>
            <a:br>
              <a:rPr lang="ru-RU" dirty="0"/>
            </a:br>
            <a:r>
              <a:rPr lang="ru-RU" dirty="0"/>
              <a:t>со стрессом:</a:t>
            </a:r>
          </a:p>
          <a:p>
            <a:endParaRPr lang="ru-RU" dirty="0"/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b="1" dirty="0">
                <a:solidFill>
                  <a:srgbClr val="009900"/>
                </a:solidFill>
              </a:rPr>
              <a:t>овощи, фрукты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зелень </a:t>
            </a:r>
            <a:br>
              <a:rPr lang="ru-RU" b="1" dirty="0">
                <a:solidFill>
                  <a:srgbClr val="009900"/>
                </a:solidFill>
              </a:rPr>
            </a:br>
            <a:r>
              <a:rPr lang="ru-RU" b="1" dirty="0">
                <a:solidFill>
                  <a:srgbClr val="009900"/>
                </a:solidFill>
              </a:rPr>
              <a:t>  (петрушка, салат)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бобовые </a:t>
            </a:r>
            <a:br>
              <a:rPr lang="ru-RU" b="1" dirty="0">
                <a:solidFill>
                  <a:srgbClr val="009900"/>
                </a:solidFill>
              </a:rPr>
            </a:br>
            <a:r>
              <a:rPr lang="ru-RU" b="1" dirty="0">
                <a:solidFill>
                  <a:srgbClr val="009900"/>
                </a:solidFill>
              </a:rPr>
              <a:t>  (горох, фасоль)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орехи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каши (овсяная </a:t>
            </a:r>
            <a:r>
              <a:rPr lang="ru-RU" b="1" dirty="0" smtClean="0">
                <a:solidFill>
                  <a:srgbClr val="009900"/>
                </a:solidFill>
              </a:rPr>
              <a:t>и       др</a:t>
            </a:r>
            <a:r>
              <a:rPr lang="ru-RU" b="1" dirty="0">
                <a:solidFill>
                  <a:srgbClr val="009900"/>
                </a:solidFill>
              </a:rPr>
              <a:t>.)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какао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морская рыба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морская капуста</a:t>
            </a:r>
          </a:p>
        </p:txBody>
      </p:sp>
      <p:pic>
        <p:nvPicPr>
          <p:cNvPr id="25606" name="Picture 8" descr="zelen"/>
          <p:cNvPicPr>
            <a:picLocks noChangeAspect="1" noChangeArrowheads="1"/>
          </p:cNvPicPr>
          <p:nvPr/>
        </p:nvPicPr>
        <p:blipFill>
          <a:blip r:embed="rId5" cstate="print"/>
          <a:srcRect l="27917" r="14722" b="9929"/>
          <a:stretch>
            <a:fillRect/>
          </a:stretch>
        </p:blipFill>
        <p:spPr bwMode="auto">
          <a:xfrm>
            <a:off x="3203575" y="3933825"/>
            <a:ext cx="28082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7" name="Group 9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09" name="Picture 9" descr="лого-шапка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/>
          <p:cNvPicPr>
            <a:picLocks noChangeAspect="1"/>
          </p:cNvPicPr>
          <p:nvPr/>
        </p:nvPicPr>
        <p:blipFill>
          <a:blip r:embed="rId2" cstate="print"/>
          <a:srcRect l="9402" r="47012"/>
          <a:stretch>
            <a:fillRect/>
          </a:stretch>
        </p:blipFill>
        <p:spPr bwMode="auto">
          <a:xfrm>
            <a:off x="4932363" y="836613"/>
            <a:ext cx="367188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538163" y="981075"/>
            <a:ext cx="4897437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9900"/>
                </a:solidFill>
              </a:rPr>
              <a:t>И самое главное: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i="1" dirty="0">
              <a:solidFill>
                <a:srgbClr val="0000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 Не принимай все неприятности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близко к сердцу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smtClean="0">
                <a:solidFill>
                  <a:srgbClr val="000000"/>
                </a:solidFill>
              </a:rPr>
              <a:t>требуй </a:t>
            </a:r>
            <a:r>
              <a:rPr lang="ru-RU" sz="2000" dirty="0">
                <a:solidFill>
                  <a:srgbClr val="000000"/>
                </a:solidFill>
              </a:rPr>
              <a:t>слишком много от себя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dirty="0">
              <a:solidFill>
                <a:srgbClr val="000000"/>
              </a:solidFill>
            </a:endParaRPr>
          </a:p>
          <a:p>
            <a:pPr algn="just">
              <a:buFont typeface="Century Schoolbook" pitchFamily="18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 Но если тяжело – поделись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с близким человеком, педагогом,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которому </a:t>
            </a:r>
            <a:r>
              <a:rPr lang="ru-RU" sz="2000" dirty="0" smtClean="0">
                <a:solidFill>
                  <a:srgbClr val="000000"/>
                </a:solidFill>
              </a:rPr>
              <a:t>доверяешь, </a:t>
            </a:r>
            <a:r>
              <a:rPr lang="ru-RU" sz="2000" dirty="0">
                <a:solidFill>
                  <a:srgbClr val="000000"/>
                </a:solidFill>
              </a:rPr>
              <a:t>или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со школьным психологом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dirty="0" smtClean="0">
              <a:solidFill>
                <a:srgbClr val="0000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 Телефон доверия –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</a:t>
            </a:r>
            <a:r>
              <a:rPr lang="ru-RU" sz="2000" dirty="0" smtClean="0">
                <a:solidFill>
                  <a:srgbClr val="000000"/>
                </a:solidFill>
              </a:rPr>
              <a:t>             </a:t>
            </a:r>
            <a:r>
              <a:rPr lang="ru-RU" sz="2000" b="1" dirty="0" smtClean="0">
                <a:solidFill>
                  <a:srgbClr val="009900"/>
                </a:solidFill>
              </a:rPr>
              <a:t>8-800-100-09-06</a:t>
            </a:r>
            <a:endParaRPr lang="ru-RU" sz="2000" b="1" dirty="0">
              <a:solidFill>
                <a:srgbClr val="0099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endParaRPr lang="ru-RU" sz="2000" b="1" dirty="0">
              <a:solidFill>
                <a:srgbClr val="0000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 Сайт </a:t>
            </a:r>
            <a:r>
              <a:rPr lang="ru-RU" sz="2000" b="1" dirty="0">
                <a:solidFill>
                  <a:srgbClr val="009900"/>
                </a:solidFill>
              </a:rPr>
              <a:t>«</a:t>
            </a:r>
            <a:r>
              <a:rPr lang="ru-RU" sz="2000" b="1" dirty="0" err="1">
                <a:solidFill>
                  <a:srgbClr val="009900"/>
                </a:solidFill>
              </a:rPr>
              <a:t>ПерезагрузиСтресс.рф</a:t>
            </a:r>
            <a:r>
              <a:rPr lang="ru-RU" sz="2000" b="1" dirty="0">
                <a:solidFill>
                  <a:srgbClr val="009900"/>
                </a:solidFill>
              </a:rPr>
              <a:t>»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64163" y="4581525"/>
            <a:ext cx="3311525" cy="1655763"/>
          </a:xfrm>
          <a:prstGeom prst="rect">
            <a:avLst/>
          </a:prstGeom>
          <a:solidFill>
            <a:srgbClr val="009900">
              <a:alpha val="49019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651500" y="4797425"/>
            <a:ext cx="2735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ЕСЛИ ТЫ </a:t>
            </a:r>
            <a:br>
              <a:rPr lang="ru-RU" b="1"/>
            </a:br>
            <a:r>
              <a:rPr lang="ru-RU" b="1"/>
              <a:t>НЕ УМЕЕШЬ СНИМАТЬ СТРЕСС, НЕ НАДЕВАЙ ЕГО!</a:t>
            </a:r>
          </a:p>
        </p:txBody>
      </p: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31" name="Picture 9" descr="лого-шапк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4140200" y="2997200"/>
            <a:ext cx="5003800" cy="3860800"/>
          </a:xfrm>
          <a:prstGeom prst="rect">
            <a:avLst/>
          </a:prstGeom>
          <a:solidFill>
            <a:srgbClr val="009900">
              <a:alpha val="50195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391025" y="1196975"/>
            <a:ext cx="4789488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FF6600"/>
                </a:solidFill>
              </a:rPr>
              <a:t>Стресс –</a:t>
            </a:r>
            <a:r>
              <a:rPr lang="ru-RU" sz="3200">
                <a:solidFill>
                  <a:srgbClr val="FF6600"/>
                </a:solidFill>
              </a:rPr>
              <a:t> </a:t>
            </a:r>
            <a:br>
              <a:rPr lang="ru-RU" sz="3200">
                <a:solidFill>
                  <a:srgbClr val="FF6600"/>
                </a:solidFill>
              </a:rPr>
            </a:br>
            <a:r>
              <a:rPr lang="ru-RU" sz="2400" b="1">
                <a:solidFill>
                  <a:srgbClr val="FF6600"/>
                </a:solidFill>
              </a:rPr>
              <a:t>это состояние </a:t>
            </a:r>
            <a:r>
              <a:rPr lang="ru-RU" sz="2400" b="1">
                <a:solidFill>
                  <a:srgbClr val="FF6600"/>
                </a:solidFill>
                <a:latin typeface="Arial" charset="0"/>
              </a:rPr>
              <a:t>сильного</a:t>
            </a:r>
            <a:r>
              <a:rPr lang="ru-RU" sz="2400" b="1">
                <a:solidFill>
                  <a:srgbClr val="FF6600"/>
                </a:solidFill>
              </a:rPr>
              <a:t> эмоционального напряжения</a:t>
            </a:r>
          </a:p>
          <a:p>
            <a:pPr>
              <a:buFont typeface="Tahoma" pitchFamily="34" charset="0"/>
              <a:buChar char="•"/>
            </a:pPr>
            <a:endParaRPr lang="ru-RU" sz="2000"/>
          </a:p>
          <a:p>
            <a:pPr>
              <a:buFont typeface="Tahoma" pitchFamily="34" charset="0"/>
              <a:buChar char="•"/>
            </a:pPr>
            <a:endParaRPr lang="ru-RU" sz="2000"/>
          </a:p>
          <a:p>
            <a:pPr>
              <a:buClr>
                <a:srgbClr val="009900"/>
              </a:buClr>
              <a:buFontTx/>
              <a:buChar char="•"/>
            </a:pPr>
            <a:r>
              <a:rPr lang="en-US" sz="2000"/>
              <a:t> </a:t>
            </a:r>
            <a:r>
              <a:rPr lang="ru-RU" sz="2000"/>
              <a:t>незначительные стрессы </a:t>
            </a:r>
            <a:br>
              <a:rPr lang="ru-RU" sz="2000"/>
            </a:br>
            <a:r>
              <a:rPr lang="ru-RU" sz="2000"/>
              <a:t>неизбежны, безвредны, </a:t>
            </a:r>
            <a:endParaRPr lang="en-US" sz="2000"/>
          </a:p>
          <a:p>
            <a:pPr>
              <a:buClr>
                <a:srgbClr val="009900"/>
              </a:buClr>
            </a:pPr>
            <a:r>
              <a:rPr lang="ru-RU" sz="2000"/>
              <a:t>они делают человека сильнее </a:t>
            </a:r>
            <a:r>
              <a:rPr lang="en-US" sz="2000"/>
              <a:t/>
            </a:r>
            <a:br>
              <a:rPr lang="en-US" sz="2000"/>
            </a:br>
            <a:r>
              <a:rPr lang="ru-RU" sz="2000"/>
              <a:t>и опытнее </a:t>
            </a:r>
          </a:p>
          <a:p>
            <a:pPr>
              <a:buClr>
                <a:srgbClr val="009900"/>
              </a:buClr>
              <a:buFontTx/>
              <a:buChar char="•"/>
            </a:pPr>
            <a:endParaRPr lang="ru-RU" sz="2000"/>
          </a:p>
          <a:p>
            <a:pPr>
              <a:buClr>
                <a:srgbClr val="009900"/>
              </a:buClr>
              <a:buFontTx/>
              <a:buChar char="•"/>
            </a:pPr>
            <a:r>
              <a:rPr lang="en-US" sz="2000"/>
              <a:t> </a:t>
            </a:r>
            <a:r>
              <a:rPr lang="ru-RU" sz="2000">
                <a:latin typeface="Arial" charset="0"/>
              </a:rPr>
              <a:t>это защитный механизм, </a:t>
            </a:r>
            <a:br>
              <a:rPr lang="ru-RU" sz="2000">
                <a:latin typeface="Arial" charset="0"/>
              </a:rPr>
            </a:br>
            <a:r>
              <a:rPr lang="ru-RU" sz="2000">
                <a:latin typeface="Arial" charset="0"/>
              </a:rPr>
              <a:t>но если организму приходится защищаться постоянно </a:t>
            </a:r>
            <a:br>
              <a:rPr lang="ru-RU" sz="2000">
                <a:latin typeface="Arial" charset="0"/>
              </a:rPr>
            </a:br>
            <a:r>
              <a:rPr lang="ru-RU" sz="2000">
                <a:latin typeface="Arial" charset="0"/>
              </a:rPr>
              <a:t>и чрезмерно, мы становимся </a:t>
            </a:r>
            <a:br>
              <a:rPr lang="ru-RU" sz="2000">
                <a:latin typeface="Arial" charset="0"/>
              </a:rPr>
            </a:br>
            <a:r>
              <a:rPr lang="ru-RU" sz="2000">
                <a:latin typeface="Arial" charset="0"/>
              </a:rPr>
              <a:t>уязвимы для болезней</a:t>
            </a:r>
            <a:endParaRPr lang="ru-RU" sz="2000"/>
          </a:p>
          <a:p>
            <a:pPr algn="just">
              <a:buFont typeface="Tahoma" pitchFamily="34" charset="0"/>
              <a:buChar char="•"/>
            </a:pPr>
            <a:endParaRPr lang="ru-RU">
              <a:latin typeface="Century Schoolbook" pitchFamily="18" charset="0"/>
            </a:endParaRPr>
          </a:p>
          <a:p>
            <a:pPr algn="just"/>
            <a:endParaRPr lang="ru-RU">
              <a:latin typeface="Century Schoolbook" pitchFamily="18" charset="0"/>
            </a:endParaRPr>
          </a:p>
        </p:txBody>
      </p:sp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15365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66" name="Picture 9" descr="лого-шапк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  <p:pic>
        <p:nvPicPr>
          <p:cNvPr id="15364" name="Picture 8" descr="2"/>
          <p:cNvPicPr>
            <a:picLocks noChangeAspect="1" noChangeArrowheads="1"/>
          </p:cNvPicPr>
          <p:nvPr/>
        </p:nvPicPr>
        <p:blipFill>
          <a:blip r:embed="rId3" cstate="print"/>
          <a:srcRect l="19571" r="16304"/>
          <a:stretch>
            <a:fillRect/>
          </a:stretch>
        </p:blipFill>
        <p:spPr bwMode="auto">
          <a:xfrm>
            <a:off x="0" y="1268413"/>
            <a:ext cx="41402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5003800" y="5373688"/>
            <a:ext cx="4140200" cy="1484312"/>
          </a:xfrm>
          <a:prstGeom prst="rect">
            <a:avLst/>
          </a:prstGeom>
          <a:solidFill>
            <a:srgbClr val="009900">
              <a:alpha val="49019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68313" y="1125538"/>
            <a:ext cx="4824412" cy="527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9900"/>
                </a:solidFill>
              </a:rPr>
              <a:t>Что человек может чувствовать при сильном или длительном стрессе?</a:t>
            </a:r>
          </a:p>
          <a:p>
            <a:endParaRPr lang="ru-RU" sz="1200" b="1" dirty="0">
              <a:solidFill>
                <a:srgbClr val="009900"/>
              </a:solidFill>
            </a:endParaRP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рассеянность, невнимательность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снижение или усиление аппетита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неприятные ощущения в теле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плохой сон, ночные кошмары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пониженное настроение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непонятное беспокойство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раздражительность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плаксивость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сильная утомляемость 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страхи 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ru-RU" sz="2000" dirty="0"/>
              <a:t> навязчивые мысли, навязчивые </a:t>
            </a:r>
          </a:p>
          <a:p>
            <a:pPr algn="just">
              <a:buClr>
                <a:srgbClr val="009900"/>
              </a:buClr>
            </a:pPr>
            <a:r>
              <a:rPr lang="ru-RU" sz="2000" dirty="0"/>
              <a:t>  действия (когда что-то надо   </a:t>
            </a:r>
          </a:p>
          <a:p>
            <a:pPr algn="just">
              <a:buClr>
                <a:srgbClr val="009900"/>
              </a:buClr>
            </a:pPr>
            <a:r>
              <a:rPr lang="ru-RU" sz="2000" dirty="0"/>
              <a:t>  обязательно сделать)</a:t>
            </a:r>
          </a:p>
        </p:txBody>
      </p:sp>
      <p:pic>
        <p:nvPicPr>
          <p:cNvPr id="16387" name="Рисунок 3" descr="tbCJdizHOrI.jpg"/>
          <p:cNvPicPr>
            <a:picLocks noChangeAspect="1"/>
          </p:cNvPicPr>
          <p:nvPr/>
        </p:nvPicPr>
        <p:blipFill>
          <a:blip r:embed="rId2" cstate="print"/>
          <a:srcRect l="25739"/>
          <a:stretch>
            <a:fillRect/>
          </a:stretch>
        </p:blipFill>
        <p:spPr bwMode="auto">
          <a:xfrm>
            <a:off x="4964113" y="1196975"/>
            <a:ext cx="41798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16389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390" name="Picture 9" descr="лого-шапк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5076825" y="1124744"/>
            <a:ext cx="39243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9900"/>
              </a:buClr>
              <a:buFontTx/>
              <a:buChar char="•"/>
            </a:pPr>
            <a:r>
              <a:rPr lang="ru-RU" sz="2000" dirty="0"/>
              <a:t> выпадение волос</a:t>
            </a:r>
          </a:p>
          <a:p>
            <a:pPr>
              <a:lnSpc>
                <a:spcPct val="115000"/>
              </a:lnSpc>
              <a:buClr>
                <a:srgbClr val="009900"/>
              </a:buClr>
              <a:buFontTx/>
              <a:buChar char="•"/>
            </a:pPr>
            <a:r>
              <a:rPr lang="ru-RU" sz="2000" dirty="0"/>
              <a:t> аллергия, раздражение, </a:t>
            </a:r>
            <a:br>
              <a:rPr lang="ru-RU" sz="2000" dirty="0"/>
            </a:br>
            <a:r>
              <a:rPr lang="ru-RU" sz="2000" dirty="0"/>
              <a:t>  сыпь на коже</a:t>
            </a:r>
          </a:p>
          <a:p>
            <a:pPr>
              <a:lnSpc>
                <a:spcPct val="115000"/>
              </a:lnSpc>
              <a:buClr>
                <a:srgbClr val="009900"/>
              </a:buClr>
              <a:buFontTx/>
              <a:buChar char="•"/>
            </a:pPr>
            <a:r>
              <a:rPr lang="ru-RU" sz="2000" dirty="0"/>
              <a:t> проблемы с желудком</a:t>
            </a:r>
          </a:p>
          <a:p>
            <a:pPr>
              <a:lnSpc>
                <a:spcPct val="115000"/>
              </a:lnSpc>
              <a:buClr>
                <a:srgbClr val="009900"/>
              </a:buClr>
              <a:buFontTx/>
              <a:buChar char="•"/>
            </a:pPr>
            <a:r>
              <a:rPr lang="ru-RU" sz="2000" dirty="0"/>
              <a:t> частые простудные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и </a:t>
            </a:r>
            <a:r>
              <a:rPr lang="ru-RU" sz="2000" dirty="0"/>
              <a:t>инфекционные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заболевания </a:t>
            </a:r>
            <a:endParaRPr lang="ru-RU" sz="2000" dirty="0"/>
          </a:p>
          <a:p>
            <a:pPr>
              <a:lnSpc>
                <a:spcPct val="115000"/>
              </a:lnSpc>
              <a:buClr>
                <a:srgbClr val="009900"/>
              </a:buClr>
              <a:buFontTx/>
              <a:buChar char="•"/>
            </a:pPr>
            <a:r>
              <a:rPr lang="ru-RU" sz="2000" dirty="0"/>
              <a:t> учащенное сердцебиение, </a:t>
            </a:r>
            <a:br>
              <a:rPr lang="ru-RU" sz="2000" dirty="0"/>
            </a:br>
            <a:r>
              <a:rPr lang="ru-RU" sz="2000" dirty="0"/>
              <a:t>  высокое артериальное </a:t>
            </a:r>
            <a:br>
              <a:rPr lang="ru-RU" sz="2000" dirty="0"/>
            </a:br>
            <a:r>
              <a:rPr lang="ru-RU" sz="2000" dirty="0"/>
              <a:t>  давление</a:t>
            </a:r>
          </a:p>
          <a:p>
            <a:pPr>
              <a:lnSpc>
                <a:spcPct val="115000"/>
              </a:lnSpc>
              <a:buClr>
                <a:srgbClr val="009900"/>
              </a:buClr>
              <a:buFontTx/>
              <a:buChar char="•"/>
            </a:pPr>
            <a:r>
              <a:rPr lang="ru-RU" sz="2000" dirty="0"/>
              <a:t> напряжение и судороги </a:t>
            </a:r>
            <a:br>
              <a:rPr lang="ru-RU" sz="2000" dirty="0"/>
            </a:br>
            <a:r>
              <a:rPr lang="ru-RU" sz="2000" dirty="0"/>
              <a:t>  в </a:t>
            </a:r>
            <a:r>
              <a:rPr lang="ru-RU" sz="2000" dirty="0" smtClean="0"/>
              <a:t>мышцах</a:t>
            </a:r>
          </a:p>
          <a:p>
            <a:pPr>
              <a:lnSpc>
                <a:spcPct val="115000"/>
              </a:lnSpc>
              <a:buClr>
                <a:srgbClr val="009900"/>
              </a:buClr>
              <a:buFontTx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нервный тик</a:t>
            </a:r>
          </a:p>
        </p:txBody>
      </p:sp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0" y="981075"/>
            <a:ext cx="4932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9900"/>
                </a:solidFill>
              </a:rPr>
              <a:t>Что может присоединиться </a:t>
            </a:r>
          </a:p>
          <a:p>
            <a:pPr algn="r"/>
            <a:r>
              <a:rPr lang="ru-RU" sz="2400" b="1">
                <a:solidFill>
                  <a:srgbClr val="009900"/>
                </a:solidFill>
              </a:rPr>
              <a:t>к жалобам при длительном </a:t>
            </a:r>
          </a:p>
          <a:p>
            <a:pPr algn="r"/>
            <a:r>
              <a:rPr lang="ru-RU" sz="2400" b="1">
                <a:solidFill>
                  <a:srgbClr val="009900"/>
                </a:solidFill>
              </a:rPr>
              <a:t>или сильном стрессе?</a:t>
            </a:r>
          </a:p>
        </p:txBody>
      </p: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17413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14" name="Picture 9" descr="лого-шапк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  <p:pic>
        <p:nvPicPr>
          <p:cNvPr id="17412" name="Рисунок 3" descr="rebenok-boleet-1.jpeg"/>
          <p:cNvPicPr>
            <a:picLocks noChangeAspect="1"/>
          </p:cNvPicPr>
          <p:nvPr/>
        </p:nvPicPr>
        <p:blipFill>
          <a:blip r:embed="rId3" cstate="print"/>
          <a:srcRect l="13914" r="14049"/>
          <a:stretch>
            <a:fillRect/>
          </a:stretch>
        </p:blipFill>
        <p:spPr bwMode="auto">
          <a:xfrm>
            <a:off x="0" y="2366963"/>
            <a:ext cx="4859338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6300788" y="2343150"/>
            <a:ext cx="24479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Поможет снять эмоциональное напряжение физическая нагрузка:</a:t>
            </a:r>
          </a:p>
          <a:p>
            <a:endParaRPr lang="ru-RU" sz="2000" dirty="0"/>
          </a:p>
          <a:p>
            <a:r>
              <a:rPr lang="ru-RU" sz="2000" dirty="0"/>
              <a:t>- Ходьба</a:t>
            </a:r>
          </a:p>
          <a:p>
            <a:r>
              <a:rPr lang="ru-RU" sz="2000" dirty="0"/>
              <a:t>- Бег</a:t>
            </a:r>
          </a:p>
          <a:p>
            <a:r>
              <a:rPr lang="ru-RU" sz="2000" dirty="0"/>
              <a:t>- Плавание</a:t>
            </a:r>
          </a:p>
          <a:p>
            <a:r>
              <a:rPr lang="ru-RU" sz="2000" dirty="0"/>
              <a:t>- Велосипед </a:t>
            </a:r>
          </a:p>
          <a:p>
            <a:r>
              <a:rPr lang="ru-RU" sz="2000" dirty="0"/>
              <a:t>- Танцы 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ru-RU" sz="2000" dirty="0"/>
              <a:t>Спортивные игры</a:t>
            </a:r>
          </a:p>
        </p:txBody>
      </p:sp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395288" y="1676400"/>
            <a:ext cx="736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Снимайте эмоциональное напряжение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611188" y="962025"/>
            <a:ext cx="79216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009900"/>
                </a:solidFill>
              </a:rPr>
              <a:t>СПОСОБЫ ПРЕОДОЛЕНИЯ СТРЕССА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18438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39" name="Picture 9" descr="лого-шапк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  <p:pic>
        <p:nvPicPr>
          <p:cNvPr id="18437" name="Рисунок 4" descr="1477819284_devochka-i-shariki.jpg"/>
          <p:cNvPicPr>
            <a:picLocks noChangeAspect="1"/>
          </p:cNvPicPr>
          <p:nvPr/>
        </p:nvPicPr>
        <p:blipFill>
          <a:blip r:embed="rId3" cstate="print"/>
          <a:srcRect r="2295"/>
          <a:stretch>
            <a:fillRect/>
          </a:stretch>
        </p:blipFill>
        <p:spPr bwMode="auto">
          <a:xfrm>
            <a:off x="0" y="2492375"/>
            <a:ext cx="6084888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84168" y="6021288"/>
            <a:ext cx="3059832" cy="836712"/>
          </a:xfrm>
          <a:prstGeom prst="rect">
            <a:avLst/>
          </a:prstGeom>
          <a:solidFill>
            <a:srgbClr val="009900">
              <a:alpha val="49019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468313" y="1196975"/>
            <a:ext cx="38163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ahoma" pitchFamily="34" charset="0"/>
              <a:buChar char="•"/>
            </a:pPr>
            <a:endParaRPr lang="ru-RU" b="1" dirty="0">
              <a:latin typeface="Century Schoolbook" pitchFamily="18" charset="0"/>
            </a:endParaRP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 dirty="0"/>
              <a:t> Будь рядом с теми, </a:t>
            </a:r>
            <a:br>
              <a:rPr lang="ru-RU" sz="2400" b="1" dirty="0"/>
            </a:br>
            <a:r>
              <a:rPr lang="ru-RU" sz="2400" b="1" dirty="0"/>
              <a:t>  кого любишь, </a:t>
            </a:r>
            <a:br>
              <a:rPr lang="ru-RU" sz="2400" b="1" dirty="0"/>
            </a:br>
            <a:r>
              <a:rPr lang="ru-RU" sz="2400" b="1" dirty="0"/>
              <a:t>  рассказывай им </a:t>
            </a:r>
            <a:br>
              <a:rPr lang="ru-RU" sz="2400" b="1" dirty="0"/>
            </a:br>
            <a:r>
              <a:rPr lang="ru-RU" sz="2400" b="1" dirty="0"/>
              <a:t>  о своих </a:t>
            </a:r>
            <a:br>
              <a:rPr lang="ru-RU" sz="2400" b="1" dirty="0"/>
            </a:br>
            <a:r>
              <a:rPr lang="ru-RU" sz="2400" b="1" dirty="0"/>
              <a:t>  переживаниях</a:t>
            </a:r>
          </a:p>
          <a:p>
            <a:pPr algn="ctr">
              <a:buFont typeface="Tahoma" pitchFamily="34" charset="0"/>
              <a:buChar char="•"/>
            </a:pPr>
            <a:endParaRPr lang="ru-RU" sz="2400" b="1" dirty="0"/>
          </a:p>
          <a:p>
            <a:pPr algn="ctr">
              <a:buFont typeface="Tahoma" pitchFamily="34" charset="0"/>
              <a:buChar char="•"/>
            </a:pPr>
            <a:endParaRPr lang="ru-RU" b="1" dirty="0">
              <a:latin typeface="Century Schoolbook" pitchFamily="18" charset="0"/>
            </a:endParaRPr>
          </a:p>
        </p:txBody>
      </p:sp>
      <p:grpSp>
        <p:nvGrpSpPr>
          <p:cNvPr id="19458" name="Group 7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463" name="Picture 9" descr="лого-шапк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  <p:pic>
        <p:nvPicPr>
          <p:cNvPr id="19459" name="Рисунок 9" descr="18e2999891374a475d0687ca9f989d83.jpg"/>
          <p:cNvPicPr>
            <a:picLocks noChangeAspect="1"/>
          </p:cNvPicPr>
          <p:nvPr/>
        </p:nvPicPr>
        <p:blipFill>
          <a:blip r:embed="rId3" cstate="print"/>
          <a:srcRect l="1711" b="7802"/>
          <a:stretch>
            <a:fillRect/>
          </a:stretch>
        </p:blipFill>
        <p:spPr bwMode="auto">
          <a:xfrm>
            <a:off x="4572000" y="1125538"/>
            <a:ext cx="4105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aa0d793473f0c041494f5697cbb82144.jpg"/>
          <p:cNvPicPr>
            <a:picLocks noChangeAspect="1"/>
          </p:cNvPicPr>
          <p:nvPr/>
        </p:nvPicPr>
        <p:blipFill>
          <a:blip r:embed="rId4" cstate="print"/>
          <a:srcRect t="3537"/>
          <a:stretch>
            <a:fillRect/>
          </a:stretch>
        </p:blipFill>
        <p:spPr bwMode="auto">
          <a:xfrm>
            <a:off x="4572000" y="3860800"/>
            <a:ext cx="41052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shutterstock_196619114.jpg"/>
          <p:cNvPicPr>
            <a:picLocks noChangeAspect="1"/>
          </p:cNvPicPr>
          <p:nvPr/>
        </p:nvPicPr>
        <p:blipFill>
          <a:blip r:embed="rId5" cstate="print"/>
          <a:srcRect l="1749" b="4388"/>
          <a:stretch>
            <a:fillRect/>
          </a:stretch>
        </p:blipFill>
        <p:spPr bwMode="auto">
          <a:xfrm>
            <a:off x="395288" y="3860800"/>
            <a:ext cx="4103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 descr="terpelivye-roditeli-schastlivye-deti.jpg"/>
          <p:cNvPicPr>
            <a:picLocks noChangeAspect="1"/>
          </p:cNvPicPr>
          <p:nvPr/>
        </p:nvPicPr>
        <p:blipFill>
          <a:blip r:embed="rId2" cstate="print"/>
          <a:srcRect b="5836"/>
          <a:stretch>
            <a:fillRect/>
          </a:stretch>
        </p:blipFill>
        <p:spPr bwMode="auto">
          <a:xfrm>
            <a:off x="4572000" y="3860800"/>
            <a:ext cx="41767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716463" y="1341438"/>
            <a:ext cx="42481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Не бойся просить </a:t>
            </a:r>
            <a:br>
              <a:rPr lang="ru-RU" sz="2400" b="1"/>
            </a:br>
            <a:r>
              <a:rPr lang="ru-RU" sz="2400" b="1"/>
              <a:t>  помощи у близких,</a:t>
            </a:r>
            <a:br>
              <a:rPr lang="ru-RU" sz="2400" b="1"/>
            </a:br>
            <a:r>
              <a:rPr lang="ru-RU" sz="2400" b="1"/>
              <a:t>  педагога или </a:t>
            </a:r>
            <a:br>
              <a:rPr lang="ru-RU" sz="2400" b="1"/>
            </a:br>
            <a:r>
              <a:rPr lang="ru-RU" sz="2400" b="1"/>
              <a:t>  школьного </a:t>
            </a:r>
            <a:br>
              <a:rPr lang="ru-RU" sz="2400" b="1"/>
            </a:br>
            <a:r>
              <a:rPr lang="ru-RU" sz="2400" b="1"/>
              <a:t>  психолога</a:t>
            </a:r>
          </a:p>
        </p:txBody>
      </p: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487" name="Picture 9" descr="лого-шапк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  <p:pic>
        <p:nvPicPr>
          <p:cNvPr id="20484" name="Рисунок 2" descr="stressed-school-child-805x503-678x381.jpg"/>
          <p:cNvPicPr>
            <a:picLocks noChangeAspect="1"/>
          </p:cNvPicPr>
          <p:nvPr/>
        </p:nvPicPr>
        <p:blipFill>
          <a:blip r:embed="rId4" cstate="print"/>
          <a:srcRect l="9186" r="2736"/>
          <a:stretch>
            <a:fillRect/>
          </a:stretch>
        </p:blipFill>
        <p:spPr bwMode="auto">
          <a:xfrm>
            <a:off x="323850" y="3860800"/>
            <a:ext cx="41402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 descr="depositphotos_54599617-stock-photo-young-boy-laughing-with-his.jpg"/>
          <p:cNvPicPr>
            <a:picLocks noChangeAspect="1"/>
          </p:cNvPicPr>
          <p:nvPr/>
        </p:nvPicPr>
        <p:blipFill>
          <a:blip r:embed="rId5" cstate="print"/>
          <a:srcRect b="4300"/>
          <a:stretch>
            <a:fillRect/>
          </a:stretch>
        </p:blipFill>
        <p:spPr bwMode="auto">
          <a:xfrm>
            <a:off x="323850" y="1196975"/>
            <a:ext cx="4175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ChangeArrowheads="1"/>
          </p:cNvSpPr>
          <p:nvPr/>
        </p:nvSpPr>
        <p:spPr bwMode="auto">
          <a:xfrm>
            <a:off x="468313" y="4365625"/>
            <a:ext cx="417671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Занимайся </a:t>
            </a:r>
            <a:r>
              <a:rPr lang="ru-RU" sz="2400" b="1">
                <a:latin typeface="Arial" charset="0"/>
              </a:rPr>
              <a:t/>
            </a:r>
            <a:br>
              <a:rPr lang="ru-RU" sz="2400" b="1">
                <a:latin typeface="Arial" charset="0"/>
              </a:rPr>
            </a:br>
            <a:r>
              <a:rPr lang="ru-RU" sz="2400" b="1">
                <a:latin typeface="Arial" charset="0"/>
              </a:rPr>
              <a:t>  </a:t>
            </a:r>
            <a:r>
              <a:rPr lang="ru-RU" sz="2400" b="1"/>
              <a:t>любимым делом, </a:t>
            </a:r>
          </a:p>
          <a:p>
            <a:pPr>
              <a:buClr>
                <a:srgbClr val="009900"/>
              </a:buClr>
            </a:pPr>
            <a:r>
              <a:rPr lang="ru-RU" sz="2400" b="1">
                <a:latin typeface="Arial" charset="0"/>
              </a:rPr>
              <a:t>  </a:t>
            </a:r>
            <a:r>
              <a:rPr lang="ru-RU" sz="2400" b="1"/>
              <a:t>найди себе хобби</a:t>
            </a:r>
          </a:p>
          <a:p>
            <a:pPr algn="ctr">
              <a:buClr>
                <a:srgbClr val="009900"/>
              </a:buClr>
              <a:buFontTx/>
              <a:buChar char="•"/>
            </a:pPr>
            <a:endParaRPr lang="ru-RU" sz="2000" b="1">
              <a:latin typeface="Century Schoolbook" pitchFamily="18" charset="0"/>
            </a:endParaRPr>
          </a:p>
        </p:txBody>
      </p:sp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21510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511" name="Picture 9" descr="лого-шапк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  <p:pic>
        <p:nvPicPr>
          <p:cNvPr id="21507" name="Рисунок 8" descr="1460455820_football_21.jpg"/>
          <p:cNvPicPr>
            <a:picLocks noChangeAspect="1"/>
          </p:cNvPicPr>
          <p:nvPr/>
        </p:nvPicPr>
        <p:blipFill>
          <a:blip r:embed="rId3" cstate="print"/>
          <a:srcRect r="1711" b="4224"/>
          <a:stretch>
            <a:fillRect/>
          </a:stretch>
        </p:blipFill>
        <p:spPr bwMode="auto">
          <a:xfrm>
            <a:off x="4643438" y="3860800"/>
            <a:ext cx="4105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0" descr="full_size_1553667798-a99241b737b2f66d6d5106f73fcf6374.jpg"/>
          <p:cNvPicPr>
            <a:picLocks noChangeAspect="1"/>
          </p:cNvPicPr>
          <p:nvPr/>
        </p:nvPicPr>
        <p:blipFill>
          <a:blip r:embed="rId4" cstate="print"/>
          <a:srcRect r="4915"/>
          <a:stretch>
            <a:fillRect/>
          </a:stretch>
        </p:blipFill>
        <p:spPr bwMode="auto">
          <a:xfrm>
            <a:off x="395288" y="1138238"/>
            <a:ext cx="41767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1" descr="1(846).jpg"/>
          <p:cNvPicPr>
            <a:picLocks noChangeAspect="1"/>
          </p:cNvPicPr>
          <p:nvPr/>
        </p:nvPicPr>
        <p:blipFill>
          <a:blip r:embed="rId5" cstate="print"/>
          <a:srcRect t="7489" r="3401"/>
          <a:stretch>
            <a:fillRect/>
          </a:stretch>
        </p:blipFill>
        <p:spPr bwMode="auto">
          <a:xfrm>
            <a:off x="4643438" y="1122363"/>
            <a:ext cx="41036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clean_air_act_3311.jpg"/>
          <p:cNvPicPr>
            <a:picLocks noChangeAspect="1"/>
          </p:cNvPicPr>
          <p:nvPr/>
        </p:nvPicPr>
        <p:blipFill>
          <a:blip r:embed="rId2" cstate="print"/>
          <a:srcRect t="13626"/>
          <a:stretch>
            <a:fillRect/>
          </a:stretch>
        </p:blipFill>
        <p:spPr bwMode="auto">
          <a:xfrm>
            <a:off x="323850" y="836613"/>
            <a:ext cx="84963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23850" y="981075"/>
            <a:ext cx="84963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Окружай себя  яркими цветами </a:t>
            </a:r>
            <a:br>
              <a:rPr lang="ru-RU" sz="2400" b="1"/>
            </a:br>
            <a:r>
              <a:rPr lang="ru-RU" sz="2400" b="1"/>
              <a:t>  и любимыми вещами</a:t>
            </a:r>
            <a:endParaRPr lang="ru-RU" sz="2400"/>
          </a:p>
          <a:p>
            <a:pPr algn="ctr">
              <a:buFont typeface="Tahoma" pitchFamily="34" charset="0"/>
              <a:buChar char="•"/>
            </a:pPr>
            <a:endParaRPr lang="ru-RU">
              <a:latin typeface="Century Schoolbook" pitchFamily="18" charset="0"/>
            </a:endParaRPr>
          </a:p>
        </p:txBody>
      </p:sp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395288" y="0"/>
            <a:ext cx="8280400" cy="692150"/>
            <a:chOff x="249" y="0"/>
            <a:chExt cx="5216" cy="436"/>
          </a:xfrm>
        </p:grpSpPr>
        <p:sp>
          <p:nvSpPr>
            <p:cNvPr id="22532" name="Rectangle 8"/>
            <p:cNvSpPr>
              <a:spLocks noChangeArrowheads="1"/>
            </p:cNvSpPr>
            <p:nvPr/>
          </p:nvSpPr>
          <p:spPr bwMode="auto">
            <a:xfrm>
              <a:off x="1791" y="0"/>
              <a:ext cx="3674" cy="4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533" name="Picture 9" descr="лого-шапк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19"/>
              <a:ext cx="13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Text Box 10"/>
            <p:cNvSpPr txBox="1">
              <a:spLocks noChangeArrowheads="1"/>
            </p:cNvSpPr>
            <p:nvPr/>
          </p:nvSpPr>
          <p:spPr bwMode="auto">
            <a:xfrm>
              <a:off x="2336" y="119"/>
              <a:ext cx="27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b="1">
                  <a:solidFill>
                    <a:schemeClr val="bg1"/>
                  </a:solidFill>
                </a:rPr>
                <a:t>СТРЕСС</a:t>
              </a:r>
              <a:r>
                <a:rPr lang="en-US" sz="2300" b="1">
                  <a:solidFill>
                    <a:schemeClr val="bg1"/>
                  </a:solidFill>
                </a:rPr>
                <a:t> – </a:t>
              </a:r>
              <a:r>
                <a:rPr lang="ru-RU" sz="2300" b="1">
                  <a:solidFill>
                    <a:schemeClr val="bg1"/>
                  </a:solidFill>
                </a:rPr>
                <a:t>ДРУГ ИЛИ ВРАГ</a:t>
              </a:r>
              <a:r>
                <a:rPr lang="en-US" sz="2300" b="1">
                  <a:solidFill>
                    <a:schemeClr val="bg1"/>
                  </a:solidFill>
                </a:rPr>
                <a:t>?</a:t>
              </a:r>
              <a:endParaRPr lang="ru-RU" sz="23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2402</TotalTime>
  <Words>232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Пользователь</cp:lastModifiedBy>
  <cp:revision>109</cp:revision>
  <cp:lastPrinted>2020-01-28T05:44:17Z</cp:lastPrinted>
  <dcterms:created xsi:type="dcterms:W3CDTF">2015-10-07T13:02:05Z</dcterms:created>
  <dcterms:modified xsi:type="dcterms:W3CDTF">2020-10-07T06:11:33Z</dcterms:modified>
</cp:coreProperties>
</file>