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66" r:id="rId3"/>
    <p:sldId id="262" r:id="rId4"/>
    <p:sldId id="265" r:id="rId5"/>
    <p:sldId id="264" r:id="rId6"/>
    <p:sldId id="263" r:id="rId7"/>
    <p:sldId id="260" r:id="rId8"/>
    <p:sldId id="261" r:id="rId9"/>
    <p:sldId id="257" r:id="rId10"/>
    <p:sldId id="258" r:id="rId11"/>
    <p:sldId id="259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DD"/>
    <a:srgbClr val="FFFFCC"/>
    <a:srgbClr val="0066CC"/>
    <a:srgbClr val="009900"/>
    <a:srgbClr val="F67D60"/>
    <a:srgbClr val="CC3300"/>
    <a:srgbClr val="CC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8E2F-5D7D-46C4-947C-A4947359442D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F772F-5CAA-44BE-8207-5783A7B4C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31990-A767-4482-9EBB-34F03537DC61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95AE9-8B2D-409D-97D3-0A5B0CFD62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9A59E-3AB4-4134-9969-8D5361ED3663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6DAA3-78CB-441F-AB9C-2205C983D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2AC48-6E37-43B9-B7E2-4BB5104AEC5A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FF9B8-E45F-4D65-80A7-7CA26DEA6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B3D90-DCEF-4D4F-8541-961F75EF395C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0EECE-9DA4-479D-B504-B930534C7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03D56-A929-44D9-8079-0B6B8F5AC78A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C7D4B-C075-4E91-8E66-E62798B67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0E5E2-EC36-42BA-BA61-2D1C34338CEA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81223-BDF4-423F-912F-089300F66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4D9CB-9E11-4CFF-BDED-1AE454E77961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6FD5F-50BF-421E-A2EB-DF3877430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305AF-1ACB-4DCA-95BA-75D1AE37A839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C115-A5AC-4694-A8E1-958583D20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A88A1-8B27-4747-8B03-65990DD043B5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87B66-2408-4C3E-A414-422C4738B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E170B-629E-495C-828E-6763CBCFE0AD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48C5E-CBD9-4BBC-8DA8-105D64D14A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3E412E3-06BB-4272-96BE-D653C7ABEC22}" type="datetimeFigureOut">
              <a:rPr lang="ru-RU"/>
              <a:pPr>
                <a:defRPr/>
              </a:pPr>
              <a:t>30.12.2020</a:t>
            </a:fld>
            <a:endParaRPr lang="ru-RU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668BDA8-E248-49FB-81A0-4B9F5046F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корона фон2"/>
          <p:cNvPicPr>
            <a:picLocks noChangeAspect="1" noChangeArrowheads="1"/>
          </p:cNvPicPr>
          <p:nvPr/>
        </p:nvPicPr>
        <p:blipFill>
          <a:blip r:embed="rId2" cstate="print"/>
          <a:srcRect l="1167"/>
          <a:stretch>
            <a:fillRect/>
          </a:stretch>
        </p:blipFill>
        <p:spPr bwMode="auto">
          <a:xfrm>
            <a:off x="0" y="0"/>
            <a:ext cx="9140825" cy="59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5148263" y="2276475"/>
            <a:ext cx="385286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 dirty="0">
                <a:solidFill>
                  <a:srgbClr val="CC3300"/>
                </a:solidFill>
                <a:latin typeface="Verdana" pitchFamily="34" charset="0"/>
              </a:rPr>
              <a:t>Профилактика </a:t>
            </a:r>
            <a:endParaRPr lang="ru-RU" sz="3000" b="1" dirty="0">
              <a:solidFill>
                <a:srgbClr val="CC3300"/>
              </a:solidFill>
            </a:endParaRPr>
          </a:p>
          <a:p>
            <a:r>
              <a:rPr lang="ru-RU" sz="3000" b="1" dirty="0">
                <a:solidFill>
                  <a:srgbClr val="CC3300"/>
                </a:solidFill>
                <a:latin typeface="Verdana" pitchFamily="34" charset="0"/>
              </a:rPr>
              <a:t>ОРВИ, гриппа и </a:t>
            </a:r>
            <a:endParaRPr lang="ru-RU" sz="3000" b="1" dirty="0">
              <a:solidFill>
                <a:srgbClr val="CC3300"/>
              </a:solidFill>
            </a:endParaRPr>
          </a:p>
          <a:p>
            <a:r>
              <a:rPr lang="ru-RU" sz="3000" b="1" dirty="0" err="1">
                <a:solidFill>
                  <a:srgbClr val="CC3300"/>
                </a:solidFill>
                <a:latin typeface="Verdana" pitchFamily="34" charset="0"/>
              </a:rPr>
              <a:t>коронавирусной</a:t>
            </a:r>
            <a:r>
              <a:rPr lang="ru-RU" sz="3000" b="1" dirty="0">
                <a:solidFill>
                  <a:srgbClr val="CC3300"/>
                </a:solidFill>
                <a:latin typeface="Verdana" pitchFamily="34" charset="0"/>
              </a:rPr>
              <a:t> </a:t>
            </a:r>
            <a:endParaRPr lang="ru-RU" sz="3000" b="1" dirty="0">
              <a:solidFill>
                <a:srgbClr val="CC3300"/>
              </a:solidFill>
            </a:endParaRPr>
          </a:p>
          <a:p>
            <a:r>
              <a:rPr lang="ru-RU" sz="3000" b="1" dirty="0">
                <a:solidFill>
                  <a:srgbClr val="CC3300"/>
                </a:solidFill>
                <a:latin typeface="Verdana" pitchFamily="34" charset="0"/>
              </a:rPr>
              <a:t>и</a:t>
            </a:r>
            <a:r>
              <a:rPr lang="ru-RU" sz="3000" b="1" dirty="0" smtClean="0">
                <a:solidFill>
                  <a:srgbClr val="CC3300"/>
                </a:solidFill>
                <a:latin typeface="Verdana" pitchFamily="34" charset="0"/>
              </a:rPr>
              <a:t>нфекции</a:t>
            </a:r>
          </a:p>
          <a:p>
            <a:endParaRPr lang="ru-RU" sz="3000" b="1" dirty="0">
              <a:solidFill>
                <a:srgbClr val="CC3300"/>
              </a:solidFill>
              <a:latin typeface="Verdana" pitchFamily="34" charset="0"/>
            </a:endParaRPr>
          </a:p>
          <a:p>
            <a:r>
              <a:rPr lang="ru-RU" sz="2000" dirty="0">
                <a:solidFill>
                  <a:srgbClr val="CC3300"/>
                </a:solidFill>
                <a:latin typeface="Verdana" pitchFamily="34" charset="0"/>
              </a:rPr>
              <a:t>д</a:t>
            </a:r>
            <a:r>
              <a:rPr lang="ru-RU" sz="2000" dirty="0" smtClean="0">
                <a:solidFill>
                  <a:srgbClr val="CC3300"/>
                </a:solidFill>
                <a:latin typeface="Verdana" pitchFamily="34" charset="0"/>
              </a:rPr>
              <a:t>ля родителей</a:t>
            </a:r>
            <a:endParaRPr lang="ru-RU" sz="2000" dirty="0">
              <a:solidFill>
                <a:srgbClr val="CC3300"/>
              </a:solidFill>
              <a:latin typeface="Verdana" pitchFamily="34" charset="0"/>
            </a:endParaRPr>
          </a:p>
        </p:txBody>
      </p:sp>
      <p:pic>
        <p:nvPicPr>
          <p:cNvPr id="13315" name="Picture 5" descr="лого-обл2"/>
          <p:cNvPicPr>
            <a:picLocks noChangeAspect="1" noChangeArrowheads="1"/>
          </p:cNvPicPr>
          <p:nvPr/>
        </p:nvPicPr>
        <p:blipFill>
          <a:blip r:embed="rId3" cstate="print"/>
          <a:srcRect l="24" r="10455"/>
          <a:stretch>
            <a:fillRect/>
          </a:stretch>
        </p:blipFill>
        <p:spPr bwMode="auto">
          <a:xfrm>
            <a:off x="0" y="5972175"/>
            <a:ext cx="913288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3684588" y="6045200"/>
            <a:ext cx="51435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741" tIns="36370" rIns="72741" bIns="36370">
            <a:spAutoFit/>
          </a:bodyPr>
          <a:lstStyle/>
          <a:p>
            <a:pPr defTabSz="727075">
              <a:lnSpc>
                <a:spcPct val="90000"/>
              </a:lnSpc>
            </a:pPr>
            <a:r>
              <a:rPr lang="ru-RU" sz="1400">
                <a:solidFill>
                  <a:srgbClr val="777777"/>
                </a:solidFill>
              </a:rPr>
              <a:t>Поздеева О.С., главный внештатный специалист-эксперт </a:t>
            </a:r>
          </a:p>
          <a:p>
            <a:pPr defTabSz="727075">
              <a:lnSpc>
                <a:spcPct val="90000"/>
              </a:lnSpc>
            </a:pPr>
            <a:r>
              <a:rPr lang="ru-RU" sz="1400">
                <a:solidFill>
                  <a:srgbClr val="777777"/>
                </a:solidFill>
              </a:rPr>
              <a:t>по инфекционным заболеваниям у детей МЗ УР</a:t>
            </a:r>
          </a:p>
          <a:p>
            <a:pPr defTabSz="727075">
              <a:lnSpc>
                <a:spcPct val="90000"/>
              </a:lnSpc>
            </a:pPr>
            <a:r>
              <a:rPr lang="ru-RU" sz="1400">
                <a:solidFill>
                  <a:srgbClr val="777777"/>
                </a:solidFill>
              </a:rPr>
              <a:t>БУЗ УР «РЦМП «Центр общественного здоровья» МЗ УР»</a:t>
            </a:r>
          </a:p>
          <a:p>
            <a:pPr defTabSz="727075">
              <a:lnSpc>
                <a:spcPct val="90000"/>
              </a:lnSpc>
            </a:pPr>
            <a:endParaRPr lang="ru-RU" sz="1400">
              <a:solidFill>
                <a:srgbClr val="7777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2534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2535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4851400" y="966788"/>
            <a:ext cx="31543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rgbClr val="0066CC"/>
                </a:solidFill>
                <a:latin typeface="Verdana" pitchFamily="34" charset="0"/>
              </a:rPr>
              <a:t>СПЕЦИФИЧЕСКАЯ </a:t>
            </a:r>
            <a:endParaRPr lang="ru-RU" sz="2200" b="1" dirty="0">
              <a:solidFill>
                <a:srgbClr val="0066CC"/>
              </a:solidFill>
              <a:latin typeface="Arial" charset="0"/>
            </a:endParaRPr>
          </a:p>
          <a:p>
            <a:r>
              <a:rPr lang="ru-RU" sz="2200" b="1" dirty="0">
                <a:solidFill>
                  <a:srgbClr val="0066CC"/>
                </a:solidFill>
                <a:latin typeface="Verdana" pitchFamily="34" charset="0"/>
              </a:rPr>
              <a:t>ПРОФИЛАКТИКА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171701" y="3132138"/>
            <a:ext cx="6769100" cy="354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ct val="20000"/>
              </a:spcAft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 Дети должны быть привиты традиционно однократно в каждый сезон</a:t>
            </a:r>
            <a:r>
              <a:rPr lang="ru-RU" sz="2000" dirty="0" smtClean="0">
                <a:latin typeface="Verdana" pitchFamily="34" charset="0"/>
              </a:rPr>
              <a:t>.</a:t>
            </a:r>
          </a:p>
          <a:p>
            <a:pPr>
              <a:lnSpc>
                <a:spcPct val="95000"/>
              </a:lnSpc>
              <a:spcAft>
                <a:spcPct val="20000"/>
              </a:spcAft>
              <a:buClr>
                <a:srgbClr val="CC3300"/>
              </a:buClr>
              <a:buFontTx/>
              <a:buChar char="•"/>
            </a:pPr>
            <a:endParaRPr lang="ru-RU" sz="1000" dirty="0">
              <a:latin typeface="Verdana" pitchFamily="34" charset="0"/>
            </a:endParaRPr>
          </a:p>
          <a:p>
            <a:pPr>
              <a:lnSpc>
                <a:spcPct val="95000"/>
              </a:lnSpc>
              <a:spcAft>
                <a:spcPct val="20000"/>
              </a:spcAft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 На сегодняшний день во всем мире успешно применяются трехвалентные вакцины от гриппа, защищающие от 3 штаммов вируса – </a:t>
            </a:r>
            <a:r>
              <a:rPr lang="ru-RU" sz="2000" dirty="0">
                <a:latin typeface="Arial" charset="0"/>
              </a:rPr>
              <a:t/>
            </a:r>
            <a:br>
              <a:rPr lang="ru-RU" sz="2000" dirty="0">
                <a:latin typeface="Arial" charset="0"/>
              </a:rPr>
            </a:br>
            <a:r>
              <a:rPr lang="ru-RU" sz="2000" dirty="0" err="1">
                <a:latin typeface="Verdana" pitchFamily="34" charset="0"/>
              </a:rPr>
              <a:t>Ультрикс</a:t>
            </a:r>
            <a:r>
              <a:rPr lang="ru-RU" sz="2000" dirty="0">
                <a:latin typeface="Verdana" pitchFamily="34" charset="0"/>
              </a:rPr>
              <a:t> (Россия), </a:t>
            </a:r>
            <a:r>
              <a:rPr lang="ru-RU" sz="2000" dirty="0" err="1">
                <a:latin typeface="Verdana" pitchFamily="34" charset="0"/>
              </a:rPr>
              <a:t>Гриппол</a:t>
            </a:r>
            <a:r>
              <a:rPr lang="ru-RU" sz="2000" dirty="0">
                <a:latin typeface="Verdana" pitchFamily="34" charset="0"/>
              </a:rPr>
              <a:t> плюс (Россия), </a:t>
            </a:r>
            <a:r>
              <a:rPr lang="ru-RU" sz="2000" dirty="0" err="1">
                <a:latin typeface="Verdana" pitchFamily="34" charset="0"/>
              </a:rPr>
              <a:t>Совигрипп</a:t>
            </a:r>
            <a:r>
              <a:rPr lang="ru-RU" sz="2000" dirty="0">
                <a:latin typeface="Verdana" pitchFamily="34" charset="0"/>
              </a:rPr>
              <a:t> (Россия), </a:t>
            </a:r>
            <a:r>
              <a:rPr lang="ru-RU" sz="2000" dirty="0" err="1">
                <a:latin typeface="Verdana" pitchFamily="34" charset="0"/>
              </a:rPr>
              <a:t>Ваксигрип</a:t>
            </a:r>
            <a:r>
              <a:rPr lang="ru-RU" sz="2000" dirty="0">
                <a:latin typeface="Verdana" pitchFamily="34" charset="0"/>
              </a:rPr>
              <a:t> (Франция), </a:t>
            </a:r>
            <a:r>
              <a:rPr lang="ru-RU" sz="2000" dirty="0">
                <a:latin typeface="Arial" charset="0"/>
              </a:rPr>
              <a:t/>
            </a:r>
            <a:br>
              <a:rPr lang="ru-RU" sz="2000" dirty="0">
                <a:latin typeface="Arial" charset="0"/>
              </a:rPr>
            </a:br>
            <a:r>
              <a:rPr lang="ru-RU" sz="2000" dirty="0" err="1">
                <a:latin typeface="Verdana" pitchFamily="34" charset="0"/>
              </a:rPr>
              <a:t>Инфлювак</a:t>
            </a:r>
            <a:r>
              <a:rPr lang="ru-RU" sz="2000" dirty="0">
                <a:latin typeface="Verdana" pitchFamily="34" charset="0"/>
              </a:rPr>
              <a:t> (Нидерланды) и четырехвалентная отечественная вакцина против 4 вирусных </a:t>
            </a:r>
            <a:r>
              <a:rPr lang="ru-RU" sz="2000" dirty="0">
                <a:latin typeface="Arial" charset="0"/>
              </a:rPr>
              <a:t/>
            </a:r>
            <a:br>
              <a:rPr lang="ru-RU" sz="2000" dirty="0">
                <a:latin typeface="Arial" charset="0"/>
              </a:rPr>
            </a:br>
            <a:r>
              <a:rPr lang="ru-RU" sz="2000" dirty="0">
                <a:latin typeface="Verdana" pitchFamily="34" charset="0"/>
              </a:rPr>
              <a:t>штаммов </a:t>
            </a:r>
            <a:r>
              <a:rPr lang="ru-RU" sz="2000" dirty="0" err="1">
                <a:latin typeface="Verdana" pitchFamily="34" charset="0"/>
              </a:rPr>
              <a:t>Ультрикс</a:t>
            </a:r>
            <a:r>
              <a:rPr lang="ru-RU" sz="2000" dirty="0">
                <a:latin typeface="Verdana" pitchFamily="34" charset="0"/>
              </a:rPr>
              <a:t> </a:t>
            </a:r>
            <a:r>
              <a:rPr lang="ru-RU" sz="2000" dirty="0" err="1">
                <a:latin typeface="Verdana" pitchFamily="34" charset="0"/>
              </a:rPr>
              <a:t>Квадри</a:t>
            </a:r>
            <a:r>
              <a:rPr lang="ru-RU" sz="2000" dirty="0">
                <a:latin typeface="Verdana" pitchFamily="34" charset="0"/>
              </a:rPr>
              <a:t> (применяется с 18 лет)</a:t>
            </a:r>
            <a:r>
              <a:rPr lang="ru-RU" sz="2000" dirty="0">
                <a:latin typeface="Arial" charset="0"/>
              </a:rPr>
              <a:t>.</a:t>
            </a:r>
          </a:p>
        </p:txBody>
      </p:sp>
      <p:pic>
        <p:nvPicPr>
          <p:cNvPr id="22532" name="Picture 8" descr="original"/>
          <p:cNvPicPr>
            <a:picLocks noChangeAspect="1" noChangeArrowheads="1"/>
          </p:cNvPicPr>
          <p:nvPr/>
        </p:nvPicPr>
        <p:blipFill>
          <a:blip r:embed="rId4" cstate="print"/>
          <a:srcRect l="668" r="2812" b="4922"/>
          <a:stretch>
            <a:fillRect/>
          </a:stretch>
        </p:blipFill>
        <p:spPr bwMode="auto">
          <a:xfrm>
            <a:off x="1055688" y="666750"/>
            <a:ext cx="3579812" cy="24145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4828381" y="1728788"/>
            <a:ext cx="39512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Вакцинация против гриппа является наиболее эффективной защитой </a:t>
            </a:r>
            <a:br>
              <a:rPr lang="ru-RU" b="1" dirty="0"/>
            </a:br>
            <a:r>
              <a:rPr lang="ru-RU" b="1" dirty="0"/>
              <a:t>от вируса гриппа.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3558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3559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0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4017963" y="2867025"/>
            <a:ext cx="4297362" cy="3016250"/>
          </a:xfrm>
          <a:prstGeom prst="rect">
            <a:avLst/>
          </a:prstGeom>
          <a:solidFill>
            <a:srgbClr val="F67D60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4419600" y="1125538"/>
            <a:ext cx="454660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rgbClr val="CC3300"/>
                </a:solidFill>
                <a:latin typeface="Verdana" pitchFamily="34" charset="0"/>
              </a:rPr>
              <a:t>Что такое </a:t>
            </a:r>
          </a:p>
          <a:p>
            <a:pPr>
              <a:lnSpc>
                <a:spcPct val="90000"/>
              </a:lnSpc>
            </a:pPr>
            <a:r>
              <a:rPr lang="ru-RU" sz="3600" b="1" dirty="0" err="1">
                <a:solidFill>
                  <a:srgbClr val="CC3300"/>
                </a:solidFill>
                <a:latin typeface="Verdana" pitchFamily="34" charset="0"/>
              </a:rPr>
              <a:t>коронавирусная</a:t>
            </a:r>
            <a:r>
              <a:rPr lang="ru-RU" sz="3600" b="1" dirty="0">
                <a:solidFill>
                  <a:srgbClr val="CC3300"/>
                </a:solidFill>
                <a:latin typeface="Verdana" pitchFamily="34" charset="0"/>
              </a:rPr>
              <a:t> инфекция?</a:t>
            </a: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4549775" y="3302000"/>
            <a:ext cx="35671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20000"/>
              </a:spcAft>
            </a:pPr>
            <a:r>
              <a:rPr lang="ru-RU" sz="2000" b="1" dirty="0" err="1">
                <a:latin typeface="Verdana" pitchFamily="34" charset="0"/>
              </a:rPr>
              <a:t>Коронавирусная</a:t>
            </a:r>
            <a:r>
              <a:rPr lang="ru-RU" sz="2000" b="1" dirty="0">
                <a:latin typeface="Verdana" pitchFamily="34" charset="0"/>
              </a:rPr>
              <a:t> </a:t>
            </a:r>
            <a:br>
              <a:rPr lang="ru-RU" sz="2000" b="1" dirty="0">
                <a:latin typeface="Verdana" pitchFamily="34" charset="0"/>
              </a:rPr>
            </a:br>
            <a:r>
              <a:rPr lang="ru-RU" sz="2000" b="1" dirty="0">
                <a:latin typeface="Verdana" pitchFamily="34" charset="0"/>
              </a:rPr>
              <a:t>болезнь (COVID-19)</a:t>
            </a:r>
            <a:r>
              <a:rPr lang="ru-RU" sz="2000" dirty="0">
                <a:latin typeface="Verdana" pitchFamily="34" charset="0"/>
              </a:rPr>
              <a:t> </a:t>
            </a:r>
          </a:p>
          <a:p>
            <a:pPr>
              <a:spcAft>
                <a:spcPct val="20000"/>
              </a:spcAft>
            </a:pPr>
            <a:r>
              <a:rPr lang="ru-RU" sz="2000" dirty="0">
                <a:latin typeface="Verdana" pitchFamily="34" charset="0"/>
              </a:rPr>
              <a:t>является инфекционным заболеванием, вызванным недавно обнаруженным </a:t>
            </a:r>
            <a:r>
              <a:rPr lang="ru-RU" sz="2000" dirty="0" err="1">
                <a:latin typeface="Verdana" pitchFamily="34" charset="0"/>
              </a:rPr>
              <a:t>коронавирусом</a:t>
            </a:r>
            <a:r>
              <a:rPr lang="ru-RU" sz="2000" dirty="0">
                <a:latin typeface="Verdana" pitchFamily="34" charset="0"/>
              </a:rPr>
              <a:t>.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 cstate="print"/>
          <a:srcRect l="3847" t="3081" r="3325" b="3560"/>
          <a:stretch>
            <a:fillRect/>
          </a:stretch>
        </p:blipFill>
        <p:spPr bwMode="auto">
          <a:xfrm>
            <a:off x="892175" y="1287463"/>
            <a:ext cx="3394075" cy="34194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4580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4581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4254500" y="917912"/>
            <a:ext cx="4716463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Verdana" pitchFamily="34" charset="0"/>
              </a:rPr>
              <a:t>Новый </a:t>
            </a:r>
            <a:r>
              <a:rPr lang="ru-RU" sz="2000" b="1" dirty="0" err="1">
                <a:latin typeface="Verdana" pitchFamily="34" charset="0"/>
              </a:rPr>
              <a:t>коронавирус</a:t>
            </a:r>
            <a:r>
              <a:rPr lang="ru-RU" sz="2000" b="1" dirty="0">
                <a:latin typeface="Verdana" pitchFamily="34" charset="0"/>
              </a:rPr>
              <a:t> </a:t>
            </a:r>
            <a:r>
              <a:rPr lang="en-US" sz="2000" b="1" dirty="0">
                <a:latin typeface="Verdana" pitchFamily="34" charset="0"/>
              </a:rPr>
              <a:t>(COVID-19)</a:t>
            </a:r>
            <a:r>
              <a:rPr lang="ru-RU" sz="2000" dirty="0">
                <a:latin typeface="Verdana" pitchFamily="34" charset="0"/>
              </a:rPr>
              <a:t>— респираторный вирус. </a:t>
            </a:r>
            <a:endParaRPr lang="ru-RU" sz="2000" dirty="0" smtClean="0">
              <a:latin typeface="Verdana" pitchFamily="34" charset="0"/>
            </a:endParaRPr>
          </a:p>
          <a:p>
            <a:r>
              <a:rPr lang="ru-RU" sz="2000" dirty="0" smtClean="0">
                <a:latin typeface="Verdana" pitchFamily="34" charset="0"/>
              </a:rPr>
              <a:t>Он </a:t>
            </a:r>
            <a:r>
              <a:rPr lang="ru-RU" sz="2000" dirty="0">
                <a:latin typeface="Verdana" pitchFamily="34" charset="0"/>
              </a:rPr>
              <a:t>передается главным образом воздушно-капельным путем </a:t>
            </a:r>
            <a:r>
              <a:rPr lang="ru-RU" sz="2000" dirty="0" smtClean="0">
                <a:latin typeface="Verdana" pitchFamily="34" charset="0"/>
              </a:rPr>
              <a:t/>
            </a:r>
            <a:br>
              <a:rPr lang="ru-RU" sz="2000" dirty="0" smtClean="0">
                <a:latin typeface="Verdana" pitchFamily="34" charset="0"/>
              </a:rPr>
            </a:br>
            <a:r>
              <a:rPr lang="ru-RU" sz="2000" dirty="0" smtClean="0">
                <a:latin typeface="Verdana" pitchFamily="34" charset="0"/>
              </a:rPr>
              <a:t>в </a:t>
            </a:r>
            <a:r>
              <a:rPr lang="ru-RU" sz="2000" dirty="0">
                <a:latin typeface="Verdana" pitchFamily="34" charset="0"/>
              </a:rPr>
              <a:t>результате вдыхания капель, выделяемых из дыхательных путей больного: например, при кашле или чихании, а также капель слюны или выделений </a:t>
            </a:r>
            <a:r>
              <a:rPr lang="ru-RU" sz="2000" dirty="0" smtClean="0">
                <a:latin typeface="Verdana" pitchFamily="34" charset="0"/>
              </a:rPr>
              <a:t/>
            </a:r>
            <a:br>
              <a:rPr lang="ru-RU" sz="2000" dirty="0" smtClean="0">
                <a:latin typeface="Verdana" pitchFamily="34" charset="0"/>
              </a:rPr>
            </a:br>
            <a:r>
              <a:rPr lang="ru-RU" sz="2000" dirty="0" smtClean="0">
                <a:latin typeface="Verdana" pitchFamily="34" charset="0"/>
              </a:rPr>
              <a:t>из </a:t>
            </a:r>
            <a:r>
              <a:rPr lang="ru-RU" sz="2000" dirty="0">
                <a:latin typeface="Verdana" pitchFamily="34" charset="0"/>
              </a:rPr>
              <a:t>носа. </a:t>
            </a:r>
            <a:endParaRPr lang="ru-RU" sz="2000" dirty="0" smtClean="0">
              <a:latin typeface="Verdana" pitchFamily="34" charset="0"/>
            </a:endParaRPr>
          </a:p>
          <a:p>
            <a:endParaRPr lang="ru-RU" sz="1000" dirty="0" smtClean="0">
              <a:latin typeface="Verdana" pitchFamily="34" charset="0"/>
            </a:endParaRPr>
          </a:p>
          <a:p>
            <a:r>
              <a:rPr lang="ru-RU" sz="2000" dirty="0" smtClean="0">
                <a:latin typeface="Verdana" pitchFamily="34" charset="0"/>
              </a:rPr>
              <a:t>Также </a:t>
            </a:r>
            <a:r>
              <a:rPr lang="ru-RU" sz="2000" dirty="0">
                <a:latin typeface="Verdana" pitchFamily="34" charset="0"/>
              </a:rPr>
              <a:t>он </a:t>
            </a:r>
            <a:r>
              <a:rPr lang="ru-RU" sz="2000" dirty="0" smtClean="0">
                <a:latin typeface="Verdana" pitchFamily="34" charset="0"/>
              </a:rPr>
              <a:t>может распространяться</a:t>
            </a:r>
            <a:r>
              <a:rPr lang="ru-RU" sz="2000" dirty="0">
                <a:latin typeface="Verdana" pitchFamily="34" charset="0"/>
              </a:rPr>
              <a:t>, когда больной касается любой загрязненной поверхности, например, дверной ручки.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В этом случае заражение происходит при касании рта, носа или глаз грязными руками.</a:t>
            </a:r>
          </a:p>
        </p:txBody>
      </p:sp>
      <p:pic>
        <p:nvPicPr>
          <p:cNvPr id="24579" name="Picture 9" descr="rkgnc2ws"/>
          <p:cNvPicPr>
            <a:picLocks noChangeAspect="1" noChangeArrowheads="1"/>
          </p:cNvPicPr>
          <p:nvPr/>
        </p:nvPicPr>
        <p:blipFill>
          <a:blip r:embed="rId4" cstate="print"/>
          <a:srcRect l="5933" r="32031"/>
          <a:stretch>
            <a:fillRect/>
          </a:stretch>
        </p:blipFill>
        <p:spPr bwMode="auto">
          <a:xfrm>
            <a:off x="518685" y="1689100"/>
            <a:ext cx="3465940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5610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5611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2451100" y="814388"/>
            <a:ext cx="611346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CC3300"/>
                </a:solidFill>
                <a:latin typeface="Verdana" pitchFamily="34" charset="0"/>
              </a:rPr>
              <a:t>Профилактика коронавирусной инфекции</a:t>
            </a:r>
          </a:p>
        </p:txBody>
      </p:sp>
      <p:grpSp>
        <p:nvGrpSpPr>
          <p:cNvPr id="25603" name="Group 13"/>
          <p:cNvGrpSpPr>
            <a:grpSpLocks/>
          </p:cNvGrpSpPr>
          <p:nvPr/>
        </p:nvGrpSpPr>
        <p:grpSpPr bwMode="auto">
          <a:xfrm>
            <a:off x="771525" y="1909763"/>
            <a:ext cx="7740650" cy="4319587"/>
            <a:chOff x="510" y="1257"/>
            <a:chExt cx="4774" cy="2599"/>
          </a:xfrm>
        </p:grpSpPr>
        <p:grpSp>
          <p:nvGrpSpPr>
            <p:cNvPr id="25604" name="Group 11"/>
            <p:cNvGrpSpPr>
              <a:grpSpLocks/>
            </p:cNvGrpSpPr>
            <p:nvPr/>
          </p:nvGrpSpPr>
          <p:grpSpPr bwMode="auto">
            <a:xfrm>
              <a:off x="513" y="1294"/>
              <a:ext cx="4759" cy="2520"/>
              <a:chOff x="-483" y="1450"/>
              <a:chExt cx="4759" cy="2520"/>
            </a:xfrm>
          </p:grpSpPr>
          <p:pic>
            <p:nvPicPr>
              <p:cNvPr id="25607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447" t="23943" r="15715" b="46092"/>
              <a:stretch>
                <a:fillRect/>
              </a:stretch>
            </p:blipFill>
            <p:spPr bwMode="auto">
              <a:xfrm>
                <a:off x="-479" y="1450"/>
                <a:ext cx="4755" cy="1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60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3780" t="53656" r="-70" b="12842"/>
              <a:stretch>
                <a:fillRect/>
              </a:stretch>
            </p:blipFill>
            <p:spPr bwMode="auto">
              <a:xfrm>
                <a:off x="466" y="2635"/>
                <a:ext cx="3805" cy="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609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2159" t="23140" r="1221" b="43030"/>
              <a:stretch>
                <a:fillRect/>
              </a:stretch>
            </p:blipFill>
            <p:spPr bwMode="auto">
              <a:xfrm>
                <a:off x="-483" y="2622"/>
                <a:ext cx="954" cy="1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605" name="Line 8"/>
            <p:cNvSpPr>
              <a:spLocks noChangeShapeType="1"/>
            </p:cNvSpPr>
            <p:nvPr/>
          </p:nvSpPr>
          <p:spPr bwMode="auto">
            <a:xfrm>
              <a:off x="510" y="1257"/>
              <a:ext cx="4774" cy="0"/>
            </a:xfrm>
            <a:prstGeom prst="line">
              <a:avLst/>
            </a:prstGeom>
            <a:noFill/>
            <a:ln w="101600">
              <a:solidFill>
                <a:srgbClr val="F67D6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6" name="Line 12"/>
            <p:cNvSpPr>
              <a:spLocks noChangeShapeType="1"/>
            </p:cNvSpPr>
            <p:nvPr/>
          </p:nvSpPr>
          <p:spPr bwMode="auto">
            <a:xfrm>
              <a:off x="512" y="3856"/>
              <a:ext cx="4768" cy="0"/>
            </a:xfrm>
            <a:prstGeom prst="line">
              <a:avLst/>
            </a:prstGeom>
            <a:noFill/>
            <a:ln w="101600">
              <a:solidFill>
                <a:srgbClr val="F67D6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6628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6629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5433392" y="963613"/>
            <a:ext cx="3551582" cy="534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ru-RU" sz="2400" b="1" dirty="0">
                <a:solidFill>
                  <a:srgbClr val="CC3300"/>
                </a:solidFill>
                <a:latin typeface="Verdana" pitchFamily="34" charset="0"/>
              </a:rPr>
              <a:t>Профилактика:</a:t>
            </a:r>
            <a:r>
              <a:rPr lang="ru-RU" sz="2800" b="1" dirty="0">
                <a:solidFill>
                  <a:srgbClr val="CC3300"/>
                </a:solidFill>
                <a:latin typeface="Verdana" pitchFamily="34" charset="0"/>
              </a:rPr>
              <a:t> </a:t>
            </a:r>
          </a:p>
          <a:p>
            <a:pPr>
              <a:spcAft>
                <a:spcPct val="20000"/>
              </a:spcAft>
            </a:pPr>
            <a:r>
              <a:rPr lang="ru-RU" sz="2000" b="1" dirty="0">
                <a:latin typeface="Verdana" pitchFamily="34" charset="0"/>
              </a:rPr>
              <a:t>Научите детей правильно мыть руки</a:t>
            </a:r>
            <a:r>
              <a:rPr lang="ru-RU" sz="2000" b="1" dirty="0" smtClean="0">
                <a:latin typeface="Verdana" pitchFamily="34" charset="0"/>
              </a:rPr>
              <a:t>!</a:t>
            </a:r>
          </a:p>
          <a:p>
            <a:endParaRPr lang="ru-RU" sz="1000" dirty="0" smtClean="0">
              <a:latin typeface="Verdana" pitchFamily="34" charset="0"/>
            </a:endParaRPr>
          </a:p>
          <a:p>
            <a:r>
              <a:rPr lang="ru-RU" dirty="0">
                <a:latin typeface="Verdana" pitchFamily="34" charset="0"/>
              </a:rPr>
              <a:t>М</a:t>
            </a:r>
            <a:r>
              <a:rPr lang="ru-RU" dirty="0" smtClean="0">
                <a:latin typeface="Verdana" pitchFamily="34" charset="0"/>
              </a:rPr>
              <a:t>ыть </a:t>
            </a:r>
            <a:r>
              <a:rPr lang="ru-RU" dirty="0">
                <a:latin typeface="Verdana" pitchFamily="34" charset="0"/>
              </a:rPr>
              <a:t>руки с мылом вернувшись домой, перед едой, после посещения туалета.  </a:t>
            </a:r>
          </a:p>
          <a:p>
            <a:r>
              <a:rPr lang="ru-RU" dirty="0">
                <a:latin typeface="Verdana" pitchFamily="34" charset="0"/>
              </a:rPr>
              <a:t>После соприкосновений с ручками </a:t>
            </a:r>
            <a:r>
              <a:rPr lang="ru-RU" dirty="0" smtClean="0">
                <a:latin typeface="Verdana" pitchFamily="34" charset="0"/>
              </a:rPr>
              <a:t>дверей, поручнями </a:t>
            </a:r>
            <a:r>
              <a:rPr lang="ru-RU" dirty="0">
                <a:latin typeface="Verdana" pitchFamily="34" charset="0"/>
              </a:rPr>
              <a:t/>
            </a:r>
            <a:br>
              <a:rPr lang="ru-RU" dirty="0">
                <a:latin typeface="Verdana" pitchFamily="34" charset="0"/>
              </a:rPr>
            </a:br>
            <a:r>
              <a:rPr lang="ru-RU" dirty="0">
                <a:latin typeface="Verdana" pitchFamily="34" charset="0"/>
              </a:rPr>
              <a:t>в общественных местах, обработать руки антисептиком или тщательно их вымыть. </a:t>
            </a:r>
          </a:p>
          <a:p>
            <a:r>
              <a:rPr lang="ru-RU" dirty="0">
                <a:latin typeface="Verdana" pitchFamily="34" charset="0"/>
              </a:rPr>
              <a:t>Необходимо избегать рукопожатий в этот период. </a:t>
            </a:r>
            <a:br>
              <a:rPr lang="ru-RU" dirty="0">
                <a:latin typeface="Verdana" pitchFamily="34" charset="0"/>
              </a:rPr>
            </a:br>
            <a:r>
              <a:rPr lang="ru-RU" dirty="0">
                <a:latin typeface="Verdana" pitchFamily="34" charset="0"/>
              </a:rPr>
              <a:t>Не трогать немытыми </a:t>
            </a:r>
            <a:br>
              <a:rPr lang="ru-RU" dirty="0">
                <a:latin typeface="Verdana" pitchFamily="34" charset="0"/>
              </a:rPr>
            </a:br>
            <a:r>
              <a:rPr lang="ru-RU" dirty="0">
                <a:latin typeface="Verdana" pitchFamily="34" charset="0"/>
              </a:rPr>
              <a:t>руками нос, глаза, рот. </a:t>
            </a:r>
            <a:endParaRPr lang="ru-RU" sz="2000" dirty="0">
              <a:latin typeface="Verdana" pitchFamily="34" charset="0"/>
            </a:endParaRPr>
          </a:p>
        </p:txBody>
      </p:sp>
      <p:pic>
        <p:nvPicPr>
          <p:cNvPr id="26627" name="Picture 8" descr="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565150"/>
            <a:ext cx="2994025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8"/>
          <p:cNvSpPr>
            <a:spLocks noChangeArrowheads="1"/>
          </p:cNvSpPr>
          <p:nvPr/>
        </p:nvSpPr>
        <p:spPr bwMode="auto">
          <a:xfrm>
            <a:off x="0" y="0"/>
            <a:ext cx="9144000" cy="1319213"/>
          </a:xfrm>
          <a:prstGeom prst="rect">
            <a:avLst/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872" t="8463" r="2016" b="3426"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9"/>
          <p:cNvSpPr>
            <a:spLocks noChangeArrowheads="1"/>
          </p:cNvSpPr>
          <p:nvPr/>
        </p:nvSpPr>
        <p:spPr bwMode="auto">
          <a:xfrm rot="-214547">
            <a:off x="1011238" y="823913"/>
            <a:ext cx="6897687" cy="1249362"/>
          </a:xfrm>
          <a:prstGeom prst="rect">
            <a:avLst/>
          </a:prstGeom>
          <a:solidFill>
            <a:schemeClr val="bg1">
              <a:alpha val="9215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 rot="-235193">
            <a:off x="1376363" y="974725"/>
            <a:ext cx="614203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>
                <a:solidFill>
                  <a:srgbClr val="CC3300"/>
                </a:solidFill>
              </a:rPr>
              <a:t>Будьте здоровы!</a:t>
            </a:r>
          </a:p>
          <a:p>
            <a:pPr algn="ctr">
              <a:lnSpc>
                <a:spcPct val="95000"/>
              </a:lnSpc>
            </a:pPr>
            <a:r>
              <a:rPr lang="ru-RU" sz="2800" b="1">
                <a:solidFill>
                  <a:srgbClr val="CC3300"/>
                </a:solidFill>
              </a:rPr>
              <a:t>Берегите себя и своих близких!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342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4343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2902226" y="1828801"/>
            <a:ext cx="5627412" cy="4267200"/>
          </a:xfrm>
          <a:prstGeom prst="rect">
            <a:avLst/>
          </a:prstGeom>
          <a:solidFill>
            <a:srgbClr val="F67D60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709988" y="1020763"/>
            <a:ext cx="4830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CC3300"/>
                </a:solidFill>
                <a:latin typeface="Verdana" pitchFamily="34" charset="0"/>
              </a:rPr>
              <a:t>Что такое ОРВИ?</a:t>
            </a:r>
          </a:p>
        </p:txBody>
      </p:sp>
      <p:pic>
        <p:nvPicPr>
          <p:cNvPr id="14340" name="Picture 14" descr="profimedia-0010659747"/>
          <p:cNvPicPr>
            <a:picLocks noChangeAspect="1" noChangeArrowheads="1"/>
          </p:cNvPicPr>
          <p:nvPr/>
        </p:nvPicPr>
        <p:blipFill>
          <a:blip r:embed="rId4" cstate="print"/>
          <a:srcRect t="1605" b="1579"/>
          <a:stretch>
            <a:fillRect/>
          </a:stretch>
        </p:blipFill>
        <p:spPr bwMode="auto">
          <a:xfrm>
            <a:off x="779463" y="1263650"/>
            <a:ext cx="2603500" cy="37830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3681413" y="2143125"/>
            <a:ext cx="483076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ru-RU" sz="2000" b="1" dirty="0"/>
              <a:t>Острые респираторные </a:t>
            </a:r>
            <a:endParaRPr lang="en-US" sz="2000" b="1" dirty="0"/>
          </a:p>
          <a:p>
            <a:pPr>
              <a:buClr>
                <a:schemeClr val="bg1"/>
              </a:buClr>
            </a:pPr>
            <a:r>
              <a:rPr lang="ru-RU" sz="2000" b="1" dirty="0"/>
              <a:t>вирусные инфекции (ОРВИ)</a:t>
            </a:r>
            <a:r>
              <a:rPr lang="ru-RU" sz="2000" dirty="0"/>
              <a:t> – </a:t>
            </a:r>
            <a:endParaRPr lang="en-US" sz="2000" dirty="0"/>
          </a:p>
          <a:p>
            <a:pPr>
              <a:buClr>
                <a:schemeClr val="bg1"/>
              </a:buClr>
            </a:pPr>
            <a:r>
              <a:rPr lang="ru-RU" sz="2000" dirty="0"/>
              <a:t>это группа заболеваний, передаю</a:t>
            </a:r>
            <a:r>
              <a:rPr lang="en-US" sz="2000" dirty="0" smtClean="0"/>
              <a:t>-</a:t>
            </a:r>
            <a:r>
              <a:rPr lang="ru-RU" sz="2000" dirty="0" err="1" smtClean="0"/>
              <a:t>щихся</a:t>
            </a:r>
            <a:r>
              <a:rPr lang="ru-RU" sz="2000" dirty="0" smtClean="0"/>
              <a:t> </a:t>
            </a:r>
            <a:r>
              <a:rPr lang="ru-RU" sz="2000" dirty="0"/>
              <a:t>воздушно-капельным путем, </a:t>
            </a:r>
            <a:endParaRPr lang="en-US" sz="2000" dirty="0"/>
          </a:p>
          <a:p>
            <a:pPr>
              <a:buClr>
                <a:schemeClr val="bg1"/>
              </a:buClr>
            </a:pPr>
            <a:r>
              <a:rPr lang="ru-RU" sz="2000" dirty="0"/>
              <a:t>при которых отмечается острое поражение различных отделов </a:t>
            </a:r>
            <a:r>
              <a:rPr lang="ru-RU" sz="2000" dirty="0" smtClean="0"/>
              <a:t>дыхательной системы </a:t>
            </a:r>
            <a:r>
              <a:rPr lang="ru-RU" sz="2000" dirty="0"/>
              <a:t>с </a:t>
            </a:r>
            <a:r>
              <a:rPr lang="ru-RU" sz="2000" dirty="0" smtClean="0"/>
              <a:t>обязательным </a:t>
            </a:r>
            <a:r>
              <a:rPr lang="ru-RU" sz="2000" dirty="0"/>
              <a:t>наличием респираторных </a:t>
            </a:r>
            <a:r>
              <a:rPr lang="ru-RU" sz="2000" dirty="0" smtClean="0"/>
              <a:t>симптомов (кашель, насморк, охриплость голоса </a:t>
            </a:r>
            <a:br>
              <a:rPr lang="ru-RU" sz="2000" dirty="0" smtClean="0"/>
            </a:br>
            <a:r>
              <a:rPr lang="ru-RU" sz="2000" dirty="0" smtClean="0"/>
              <a:t>и др.) и </a:t>
            </a:r>
            <a:r>
              <a:rPr lang="ru-RU" sz="2000" dirty="0"/>
              <a:t>необязательным повышением температуры тела </a:t>
            </a:r>
            <a:r>
              <a:rPr lang="ru-RU" sz="2000" dirty="0" smtClean="0"/>
              <a:t>разной </a:t>
            </a:r>
            <a:r>
              <a:rPr lang="ru-RU" sz="2000" dirty="0"/>
              <a:t>степени выраженности.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366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15367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3736975" y="1025525"/>
            <a:ext cx="4627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CC3300"/>
                </a:solidFill>
                <a:latin typeface="Verdana" pitchFamily="34" charset="0"/>
              </a:rPr>
              <a:t>Что такое грипп?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2900363" y="2225676"/>
            <a:ext cx="5629275" cy="4248150"/>
          </a:xfrm>
          <a:prstGeom prst="rect">
            <a:avLst/>
          </a:prstGeom>
          <a:solidFill>
            <a:srgbClr val="F67D60"/>
          </a:solidFill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 smtClean="0"/>
              <a:t>Э</a:t>
            </a:r>
            <a:endParaRPr lang="ru-RU" dirty="0"/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3843338" y="2403475"/>
            <a:ext cx="443071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Грипп</a:t>
            </a:r>
            <a:r>
              <a:rPr lang="en-US" sz="2000" dirty="0"/>
              <a:t> </a:t>
            </a:r>
            <a:r>
              <a:rPr lang="ru-RU" sz="2000" dirty="0"/>
              <a:t>- острая респираторная </a:t>
            </a:r>
            <a:r>
              <a:rPr lang="ru-RU" sz="2000" dirty="0" smtClean="0"/>
              <a:t>инфекция</a:t>
            </a:r>
            <a:r>
              <a:rPr lang="ru-RU" sz="2000" dirty="0"/>
              <a:t>, вызываемая вирусами типов А, В </a:t>
            </a:r>
            <a:r>
              <a:rPr lang="ru-RU" sz="2000" dirty="0" smtClean="0"/>
              <a:t>и </a:t>
            </a:r>
            <a:r>
              <a:rPr lang="ru-RU" sz="2000" dirty="0"/>
              <a:t>С, протекающая с развитием интоксикации и поражением </a:t>
            </a:r>
            <a:r>
              <a:rPr lang="ru-RU" sz="2000" dirty="0" smtClean="0"/>
              <a:t>эпителиальных клеток верхних </a:t>
            </a:r>
            <a:r>
              <a:rPr lang="ru-RU" sz="2000" dirty="0"/>
              <a:t>дыхательных путей, чаще трахеи. Заболевание склонно </a:t>
            </a:r>
            <a:r>
              <a:rPr lang="ru-RU" sz="2000" dirty="0" smtClean="0"/>
              <a:t>к </a:t>
            </a:r>
            <a:r>
              <a:rPr lang="ru-RU" sz="2000" dirty="0"/>
              <a:t>быстрому </a:t>
            </a:r>
            <a:r>
              <a:rPr lang="ru-RU" sz="2000" dirty="0" smtClean="0"/>
              <a:t>распространению.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5365" name="Picture 10" descr="cropped-NEP3587079"/>
          <p:cNvPicPr>
            <a:picLocks noChangeAspect="1" noChangeArrowheads="1"/>
          </p:cNvPicPr>
          <p:nvPr/>
        </p:nvPicPr>
        <p:blipFill>
          <a:blip r:embed="rId4" cstate="print"/>
          <a:srcRect l="35576" r="21936" b="1431"/>
          <a:stretch>
            <a:fillRect/>
          </a:stretch>
        </p:blipFill>
        <p:spPr bwMode="auto">
          <a:xfrm>
            <a:off x="814388" y="1308100"/>
            <a:ext cx="2667000" cy="35448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391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6392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3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2451100" y="1062038"/>
            <a:ext cx="6113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C3300"/>
                </a:solidFill>
                <a:latin typeface="Verdana" pitchFamily="34" charset="0"/>
              </a:rPr>
              <a:t>Профилактика ОРВИ и гриппа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959475" y="2554288"/>
            <a:ext cx="28082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Verdana" pitchFamily="34" charset="0"/>
              </a:rPr>
              <a:t>Выделяют </a:t>
            </a:r>
          </a:p>
          <a:p>
            <a:r>
              <a:rPr lang="ru-RU" sz="2000" b="1" dirty="0">
                <a:latin typeface="Verdana" pitchFamily="34" charset="0"/>
              </a:rPr>
              <a:t>2 вида профилактики:</a:t>
            </a:r>
          </a:p>
          <a:p>
            <a:endParaRPr lang="ru-RU" sz="1200" b="1" dirty="0">
              <a:latin typeface="Verdana" pitchFamily="34" charset="0"/>
            </a:endParaRPr>
          </a:p>
          <a:p>
            <a:pPr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 Неспецифическая  </a:t>
            </a:r>
          </a:p>
          <a:p>
            <a:pPr>
              <a:buClr>
                <a:srgbClr val="CC3300"/>
              </a:buClr>
            </a:pPr>
            <a:r>
              <a:rPr lang="en-US" sz="2000" dirty="0">
                <a:latin typeface="Verdana" pitchFamily="34" charset="0"/>
              </a:rPr>
              <a:t> </a:t>
            </a:r>
            <a:r>
              <a:rPr lang="ru-RU" sz="2000" dirty="0">
                <a:latin typeface="Verdana" pitchFamily="34" charset="0"/>
              </a:rPr>
              <a:t> профилактика</a:t>
            </a:r>
          </a:p>
          <a:p>
            <a:pPr>
              <a:buClr>
                <a:srgbClr val="CC3300"/>
              </a:buClr>
              <a:buFontTx/>
              <a:buChar char="•"/>
            </a:pPr>
            <a:endParaRPr lang="ru-RU" sz="1200" dirty="0">
              <a:latin typeface="Verdana" pitchFamily="34" charset="0"/>
            </a:endParaRPr>
          </a:p>
          <a:p>
            <a:pPr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 Специфическая </a:t>
            </a:r>
          </a:p>
          <a:p>
            <a:pPr>
              <a:buFont typeface="Wingdings" pitchFamily="2" charset="2"/>
              <a:buNone/>
            </a:pPr>
            <a:r>
              <a:rPr lang="ru-RU" sz="2000" dirty="0">
                <a:latin typeface="Verdana" pitchFamily="34" charset="0"/>
              </a:rPr>
              <a:t>  профилактика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 cstate="print"/>
          <a:srcRect r="18738"/>
          <a:stretch>
            <a:fillRect/>
          </a:stretch>
        </p:blipFill>
        <p:spPr bwMode="auto">
          <a:xfrm>
            <a:off x="1152525" y="2038350"/>
            <a:ext cx="4471988" cy="36988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89" name="Line 9"/>
          <p:cNvSpPr>
            <a:spLocks noChangeShapeType="1"/>
          </p:cNvSpPr>
          <p:nvPr/>
        </p:nvSpPr>
        <p:spPr bwMode="auto">
          <a:xfrm>
            <a:off x="6003925" y="2320925"/>
            <a:ext cx="2255838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" name="Line 10"/>
          <p:cNvSpPr>
            <a:spLocks noChangeShapeType="1"/>
          </p:cNvSpPr>
          <p:nvPr/>
        </p:nvSpPr>
        <p:spPr bwMode="auto">
          <a:xfrm>
            <a:off x="6026150" y="5419725"/>
            <a:ext cx="2255838" cy="0"/>
          </a:xfrm>
          <a:prstGeom prst="line">
            <a:avLst/>
          </a:prstGeom>
          <a:noFill/>
          <a:ln w="101600">
            <a:solidFill>
              <a:srgbClr val="F67D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2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410" name="Picture 5" descr="kovid"/>
          <p:cNvPicPr>
            <a:picLocks noChangeAspect="1" noChangeArrowheads="1"/>
          </p:cNvPicPr>
          <p:nvPr/>
        </p:nvPicPr>
        <p:blipFill>
          <a:blip r:embed="rId2" cstate="print"/>
          <a:srcRect l="33566" r="14809"/>
          <a:stretch>
            <a:fillRect/>
          </a:stretch>
        </p:blipFill>
        <p:spPr bwMode="auto">
          <a:xfrm>
            <a:off x="0" y="0"/>
            <a:ext cx="1992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3" descr="корона ф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260350"/>
            <a:ext cx="201453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3" descr="корона ф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260350"/>
            <a:ext cx="201453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1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063" y="227013"/>
            <a:ext cx="179387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0100" y="1666875"/>
            <a:ext cx="1908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3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8663" y="4946650"/>
            <a:ext cx="16922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4" descr="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0800" y="3684588"/>
            <a:ext cx="32131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5" descr="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8525" y="2255838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6" descr="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53250" y="4956175"/>
            <a:ext cx="15779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7" descr="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84675" y="171450"/>
            <a:ext cx="1782763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8" descr="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6563" y="3319463"/>
            <a:ext cx="1804987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AutoShape 33"/>
          <p:cNvSpPr>
            <a:spLocks noChangeArrowheads="1"/>
          </p:cNvSpPr>
          <p:nvPr/>
        </p:nvSpPr>
        <p:spPr bwMode="auto">
          <a:xfrm>
            <a:off x="2157413" y="447675"/>
            <a:ext cx="1941512" cy="1090613"/>
          </a:xfrm>
          <a:prstGeom prst="wedgeRoundRectCallout">
            <a:avLst>
              <a:gd name="adj1" fmla="val -62431"/>
              <a:gd name="adj2" fmla="val 15065"/>
              <a:gd name="adj3" fmla="val 16667"/>
            </a:avLst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422" name="Text Box 19"/>
          <p:cNvSpPr txBox="1">
            <a:spLocks noChangeArrowheads="1"/>
          </p:cNvSpPr>
          <p:nvPr/>
        </p:nvSpPr>
        <p:spPr bwMode="auto">
          <a:xfrm>
            <a:off x="2187575" y="536575"/>
            <a:ext cx="191135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Оставайтесь дома, 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если вы заболели!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Не ходите на работу. 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Не водите детей 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в школу.</a:t>
            </a:r>
          </a:p>
          <a:p>
            <a:pPr algn="ctr">
              <a:lnSpc>
                <a:spcPct val="90000"/>
              </a:lnSpc>
            </a:pPr>
            <a:endParaRPr lang="ru-RU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23" name="AutoShape 34"/>
          <p:cNvSpPr>
            <a:spLocks noChangeArrowheads="1"/>
          </p:cNvSpPr>
          <p:nvPr/>
        </p:nvSpPr>
        <p:spPr bwMode="auto">
          <a:xfrm rot="10800000" flipH="1">
            <a:off x="346075" y="2111375"/>
            <a:ext cx="1835150" cy="1030288"/>
          </a:xfrm>
          <a:prstGeom prst="wedgeRoundRectCallout">
            <a:avLst>
              <a:gd name="adj1" fmla="val 66000"/>
              <a:gd name="adj2" fmla="val 12556"/>
              <a:gd name="adj3" fmla="val 16667"/>
            </a:avLst>
          </a:prstGeom>
          <a:solidFill>
            <a:srgbClr val="F67D60"/>
          </a:solidFill>
          <a:ln w="28575">
            <a:solidFill>
              <a:srgbClr val="FFF2DD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sp>
        <p:nvSpPr>
          <p:cNvPr id="17424" name="Text Box 20"/>
          <p:cNvSpPr txBox="1">
            <a:spLocks noChangeArrowheads="1"/>
          </p:cNvSpPr>
          <p:nvPr/>
        </p:nvSpPr>
        <p:spPr bwMode="auto">
          <a:xfrm>
            <a:off x="384175" y="2230438"/>
            <a:ext cx="175101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>
                <a:solidFill>
                  <a:schemeClr val="bg1"/>
                </a:solidFill>
                <a:latin typeface="Arial" charset="0"/>
              </a:rPr>
              <a:t>Регулярно мойте руки!</a:t>
            </a:r>
          </a:p>
          <a:p>
            <a:pPr algn="ctr">
              <a:lnSpc>
                <a:spcPct val="90000"/>
              </a:lnSpc>
            </a:pPr>
            <a:r>
              <a:rPr lang="ru-RU" sz="1200" b="1">
                <a:solidFill>
                  <a:schemeClr val="bg1"/>
                </a:solidFill>
                <a:latin typeface="Arial" charset="0"/>
              </a:rPr>
              <a:t>Не трогайте лицо немытыми руками!</a:t>
            </a: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2171700" y="3675063"/>
            <a:ext cx="1392238" cy="1090612"/>
          </a:xfrm>
          <a:prstGeom prst="wedgeRoundRectCallout">
            <a:avLst>
              <a:gd name="adj1" fmla="val -64481"/>
              <a:gd name="adj2" fmla="val -11861"/>
              <a:gd name="adj3" fmla="val 16667"/>
            </a:avLst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426" name="Text Box 21"/>
          <p:cNvSpPr txBox="1">
            <a:spLocks noChangeArrowheads="1"/>
          </p:cNvSpPr>
          <p:nvPr/>
        </p:nvSpPr>
        <p:spPr bwMode="auto">
          <a:xfrm>
            <a:off x="2136775" y="3827463"/>
            <a:ext cx="140176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Избегайте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объятий, 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поцелуев,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рукопожатий!</a:t>
            </a:r>
          </a:p>
        </p:txBody>
      </p:sp>
      <p:sp>
        <p:nvSpPr>
          <p:cNvPr id="17427" name="AutoShape 36"/>
          <p:cNvSpPr>
            <a:spLocks noChangeArrowheads="1"/>
          </p:cNvSpPr>
          <p:nvPr/>
        </p:nvSpPr>
        <p:spPr bwMode="auto">
          <a:xfrm rot="10800000" flipH="1">
            <a:off x="4591050" y="1908175"/>
            <a:ext cx="1711325" cy="787400"/>
          </a:xfrm>
          <a:prstGeom prst="wedgeRoundRectCallout">
            <a:avLst>
              <a:gd name="adj1" fmla="val 13264"/>
              <a:gd name="adj2" fmla="val 82861"/>
              <a:gd name="adj3" fmla="val 16667"/>
            </a:avLst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sp>
        <p:nvSpPr>
          <p:cNvPr id="17428" name="Text Box 21"/>
          <p:cNvSpPr txBox="1">
            <a:spLocks noChangeArrowheads="1"/>
          </p:cNvSpPr>
          <p:nvPr/>
        </p:nvSpPr>
        <p:spPr bwMode="auto">
          <a:xfrm>
            <a:off x="4559300" y="1968500"/>
            <a:ext cx="17732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Arial" charset="0"/>
              </a:rPr>
              <a:t>Регулярно проветривайте помещение!</a:t>
            </a:r>
          </a:p>
        </p:txBody>
      </p:sp>
      <p:sp>
        <p:nvSpPr>
          <p:cNvPr id="17429" name="AutoShape 38"/>
          <p:cNvSpPr>
            <a:spLocks noChangeArrowheads="1"/>
          </p:cNvSpPr>
          <p:nvPr/>
        </p:nvSpPr>
        <p:spPr bwMode="auto">
          <a:xfrm rot="10800000" flipH="1">
            <a:off x="485775" y="5399088"/>
            <a:ext cx="1571625" cy="1079500"/>
          </a:xfrm>
          <a:prstGeom prst="wedgeRoundRectCallout">
            <a:avLst>
              <a:gd name="adj1" fmla="val 72625"/>
              <a:gd name="adj2" fmla="val 19556"/>
              <a:gd name="adj3" fmla="val 16667"/>
            </a:avLst>
          </a:prstGeom>
          <a:solidFill>
            <a:srgbClr val="F67D60"/>
          </a:solidFill>
          <a:ln w="28575">
            <a:solidFill>
              <a:srgbClr val="FFF2DD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sp>
        <p:nvSpPr>
          <p:cNvPr id="17430" name="Text Box 20"/>
          <p:cNvSpPr txBox="1">
            <a:spLocks noChangeArrowheads="1"/>
          </p:cNvSpPr>
          <p:nvPr/>
        </p:nvSpPr>
        <p:spPr bwMode="auto">
          <a:xfrm>
            <a:off x="508000" y="5532438"/>
            <a:ext cx="1525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Избегайте мест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массового скопления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людей!</a:t>
            </a:r>
          </a:p>
        </p:txBody>
      </p:sp>
      <p:sp>
        <p:nvSpPr>
          <p:cNvPr id="17431" name="AutoShape 39"/>
          <p:cNvSpPr>
            <a:spLocks noChangeArrowheads="1"/>
          </p:cNvSpPr>
          <p:nvPr/>
        </p:nvSpPr>
        <p:spPr bwMode="auto">
          <a:xfrm rot="10800000" flipH="1">
            <a:off x="7394575" y="3976688"/>
            <a:ext cx="1246188" cy="1081087"/>
          </a:xfrm>
          <a:prstGeom prst="wedgeRoundRectCallout">
            <a:avLst>
              <a:gd name="adj1" fmla="val 11782"/>
              <a:gd name="adj2" fmla="val -67477"/>
              <a:gd name="adj3" fmla="val 16667"/>
            </a:avLst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sp>
        <p:nvSpPr>
          <p:cNvPr id="17432" name="AutoShape 40"/>
          <p:cNvSpPr>
            <a:spLocks noChangeArrowheads="1"/>
          </p:cNvSpPr>
          <p:nvPr/>
        </p:nvSpPr>
        <p:spPr bwMode="auto">
          <a:xfrm rot="10800000" flipH="1">
            <a:off x="6597650" y="979488"/>
            <a:ext cx="1957388" cy="1192212"/>
          </a:xfrm>
          <a:prstGeom prst="wedgeRoundRectCallout">
            <a:avLst>
              <a:gd name="adj1" fmla="val -6773"/>
              <a:gd name="adj2" fmla="val -77833"/>
              <a:gd name="adj3" fmla="val 16667"/>
            </a:avLst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sp>
        <p:nvSpPr>
          <p:cNvPr id="17433" name="Text Box 23"/>
          <p:cNvSpPr txBox="1">
            <a:spLocks noChangeArrowheads="1"/>
          </p:cNvSpPr>
          <p:nvPr/>
        </p:nvSpPr>
        <p:spPr bwMode="auto">
          <a:xfrm>
            <a:off x="6591300" y="1063625"/>
            <a:ext cx="19685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Arial" charset="0"/>
              </a:rPr>
              <a:t>Не занимайтесь самолечением!</a:t>
            </a:r>
          </a:p>
          <a:p>
            <a:pPr algn="ctr"/>
            <a:r>
              <a:rPr lang="ru-RU" sz="1200" b="1">
                <a:solidFill>
                  <a:schemeClr val="bg1"/>
                </a:solidFill>
                <a:latin typeface="Arial" charset="0"/>
              </a:rPr>
              <a:t>При первых симптомах болезни, обратитесь к врачу.</a:t>
            </a:r>
          </a:p>
        </p:txBody>
      </p:sp>
      <p:sp>
        <p:nvSpPr>
          <p:cNvPr id="17434" name="Text Box 23"/>
          <p:cNvSpPr txBox="1">
            <a:spLocks noChangeArrowheads="1"/>
          </p:cNvSpPr>
          <p:nvPr/>
        </p:nvSpPr>
        <p:spPr bwMode="auto">
          <a:xfrm>
            <a:off x="7381875" y="4067175"/>
            <a:ext cx="12461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Больной, </a:t>
            </a:r>
            <a:r>
              <a:rPr lang="ru-RU" sz="1200" b="1" dirty="0" smtClean="0">
                <a:solidFill>
                  <a:schemeClr val="bg1"/>
                </a:solidFill>
                <a:latin typeface="Arial" charset="0"/>
              </a:rPr>
              <a:t>надевайте маску </a:t>
            </a: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для защиты здоровых!</a:t>
            </a:r>
          </a:p>
        </p:txBody>
      </p:sp>
      <p:sp>
        <p:nvSpPr>
          <p:cNvPr id="17435" name="AutoShape 42"/>
          <p:cNvSpPr>
            <a:spLocks noChangeArrowheads="1"/>
          </p:cNvSpPr>
          <p:nvPr/>
        </p:nvSpPr>
        <p:spPr bwMode="auto">
          <a:xfrm>
            <a:off x="3946525" y="5200650"/>
            <a:ext cx="2759075" cy="1333500"/>
          </a:xfrm>
          <a:prstGeom prst="wedgeRoundRectCallout">
            <a:avLst>
              <a:gd name="adj1" fmla="val 31130"/>
              <a:gd name="adj2" fmla="val -76787"/>
              <a:gd name="adj3" fmla="val 16667"/>
            </a:avLst>
          </a:prstGeom>
          <a:solidFill>
            <a:srgbClr val="F67D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436" name="Text Box 22"/>
          <p:cNvSpPr txBox="1">
            <a:spLocks noChangeArrowheads="1"/>
          </p:cNvSpPr>
          <p:nvPr/>
        </p:nvSpPr>
        <p:spPr bwMode="auto">
          <a:xfrm>
            <a:off x="4003675" y="5302250"/>
            <a:ext cx="26511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Прикрывайте нос и рот одноразовыми салфетками, когда кашляете или чихаете!</a:t>
            </a:r>
          </a:p>
          <a:p>
            <a:pPr algn="ctr">
              <a:lnSpc>
                <a:spcPct val="95000"/>
              </a:lnSpc>
            </a:pPr>
            <a:endParaRPr lang="ru-RU" sz="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Немедленно выбрасывайте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chemeClr val="bg1"/>
                </a:solidFill>
                <a:latin typeface="Arial" charset="0"/>
              </a:rPr>
              <a:t>использованные салфетки.</a:t>
            </a:r>
          </a:p>
          <a:p>
            <a:pPr algn="ctr">
              <a:lnSpc>
                <a:spcPct val="90000"/>
              </a:lnSpc>
            </a:pPr>
            <a:endParaRPr lang="ru-RU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37" name="TextBox 3"/>
          <p:cNvSpPr txBox="1">
            <a:spLocks noChangeArrowheads="1"/>
          </p:cNvSpPr>
          <p:nvPr/>
        </p:nvSpPr>
        <p:spPr bwMode="auto">
          <a:xfrm>
            <a:off x="3981450" y="2833688"/>
            <a:ext cx="3298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0066CC"/>
                </a:solidFill>
              </a:rPr>
              <a:t>НЕСПЕЦИФИЧЕСКАЯ </a:t>
            </a:r>
            <a:endParaRPr lang="ru-RU" sz="2200" b="1">
              <a:solidFill>
                <a:srgbClr val="0066CC"/>
              </a:solidFill>
              <a:latin typeface="Arial" charset="0"/>
            </a:endParaRPr>
          </a:p>
          <a:p>
            <a:r>
              <a:rPr lang="ru-RU" sz="2200" b="1">
                <a:solidFill>
                  <a:srgbClr val="0066CC"/>
                </a:solidFill>
              </a:rPr>
              <a:t>ПРОФИЛАКТИКА</a:t>
            </a:r>
          </a:p>
        </p:txBody>
      </p:sp>
      <p:sp>
        <p:nvSpPr>
          <p:cNvPr id="17438" name="Line 33"/>
          <p:cNvSpPr>
            <a:spLocks noChangeShapeType="1"/>
          </p:cNvSpPr>
          <p:nvPr/>
        </p:nvSpPr>
        <p:spPr bwMode="auto">
          <a:xfrm>
            <a:off x="1208088" y="4211638"/>
            <a:ext cx="204787" cy="26352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39" name="Line 34"/>
          <p:cNvSpPr>
            <a:spLocks noChangeShapeType="1"/>
          </p:cNvSpPr>
          <p:nvPr/>
        </p:nvSpPr>
        <p:spPr bwMode="auto">
          <a:xfrm flipH="1">
            <a:off x="1190625" y="4227513"/>
            <a:ext cx="198438" cy="28416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8441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8442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4" name="Group 17"/>
          <p:cNvGrpSpPr>
            <a:grpSpLocks/>
          </p:cNvGrpSpPr>
          <p:nvPr/>
        </p:nvGrpSpPr>
        <p:grpSpPr bwMode="auto">
          <a:xfrm>
            <a:off x="935038" y="519113"/>
            <a:ext cx="2722562" cy="5808662"/>
            <a:chOff x="607" y="230"/>
            <a:chExt cx="1895" cy="3864"/>
          </a:xfrm>
        </p:grpSpPr>
        <p:pic>
          <p:nvPicPr>
            <p:cNvPr id="184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3772"/>
            <a:stretch>
              <a:fillRect/>
            </a:stretch>
          </p:blipFill>
          <p:spPr bwMode="auto">
            <a:xfrm>
              <a:off x="608" y="1549"/>
              <a:ext cx="1887" cy="1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r="4854"/>
            <a:stretch>
              <a:fillRect/>
            </a:stretch>
          </p:blipFill>
          <p:spPr bwMode="auto">
            <a:xfrm>
              <a:off x="608" y="230"/>
              <a:ext cx="1894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16789" b="10521"/>
            <a:stretch>
              <a:fillRect/>
            </a:stretch>
          </p:blipFill>
          <p:spPr bwMode="auto">
            <a:xfrm>
              <a:off x="607" y="2842"/>
              <a:ext cx="1892" cy="1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11"/>
          <p:cNvSpPr>
            <a:spLocks noChangeArrowheads="1"/>
          </p:cNvSpPr>
          <p:nvPr/>
        </p:nvSpPr>
        <p:spPr bwMode="auto">
          <a:xfrm>
            <a:off x="4044950" y="1257300"/>
            <a:ext cx="2784475" cy="436563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Rectangle 12"/>
          <p:cNvSpPr>
            <a:spLocks noChangeArrowheads="1"/>
          </p:cNvSpPr>
          <p:nvPr/>
        </p:nvSpPr>
        <p:spPr bwMode="auto">
          <a:xfrm>
            <a:off x="4041775" y="1682750"/>
            <a:ext cx="3168650" cy="436563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954463" y="1279525"/>
            <a:ext cx="4808537" cy="505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30000"/>
              </a:spcAft>
              <a:buClr>
                <a:srgbClr val="CC3300"/>
              </a:buClr>
            </a:pP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400" b="1" dirty="0">
                <a:solidFill>
                  <a:schemeClr val="bg1"/>
                </a:solidFill>
                <a:latin typeface="Verdana" pitchFamily="34" charset="0"/>
              </a:rPr>
              <a:t>Рациональное </a:t>
            </a:r>
            <a:br>
              <a:rPr lang="ru-RU" sz="2400" b="1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400" b="1" dirty="0">
                <a:solidFill>
                  <a:schemeClr val="bg1"/>
                </a:solidFill>
                <a:latin typeface="Verdana" pitchFamily="34" charset="0"/>
              </a:rPr>
              <a:t>питание ребенка</a:t>
            </a:r>
          </a:p>
          <a:p>
            <a:pPr>
              <a:spcAft>
                <a:spcPct val="30000"/>
              </a:spcAft>
              <a:buClr>
                <a:srgbClr val="CC3300"/>
              </a:buClr>
            </a:pPr>
            <a:endParaRPr lang="ru-RU" sz="1200" b="1" dirty="0">
              <a:solidFill>
                <a:srgbClr val="CC3300"/>
              </a:solidFill>
              <a:latin typeface="Verdana" pitchFamily="34" charset="0"/>
            </a:endParaRPr>
          </a:p>
          <a:p>
            <a:pPr>
              <a:spcAft>
                <a:spcPct val="30000"/>
              </a:spcAft>
              <a:buClr>
                <a:srgbClr val="CC3300"/>
              </a:buClr>
              <a:buFontTx/>
              <a:buChar char="•"/>
            </a:pPr>
            <a:r>
              <a:rPr lang="en-US" sz="2000" dirty="0">
                <a:latin typeface="Verdana" pitchFamily="34" charset="0"/>
              </a:rPr>
              <a:t> </a:t>
            </a:r>
            <a:r>
              <a:rPr lang="ru-RU" sz="2000" dirty="0">
                <a:latin typeface="Verdana" pitchFamily="34" charset="0"/>
              </a:rPr>
              <a:t>Рацион ребенка должен быть </a:t>
            </a:r>
            <a:r>
              <a:rPr lang="en-US" sz="2000" dirty="0">
                <a:latin typeface="Verdana" pitchFamily="34" charset="0"/>
              </a:rPr>
              <a:t> </a:t>
            </a:r>
            <a:br>
              <a:rPr lang="en-US" sz="2000" dirty="0">
                <a:latin typeface="Verdana" pitchFamily="34" charset="0"/>
              </a:rPr>
            </a:br>
            <a:r>
              <a:rPr lang="ru-RU" sz="2000" dirty="0" smtClean="0">
                <a:latin typeface="Verdana" pitchFamily="34" charset="0"/>
              </a:rPr>
              <a:t>сбалансированным </a:t>
            </a:r>
            <a:r>
              <a:rPr lang="ru-RU" sz="2000" dirty="0">
                <a:latin typeface="Verdana" pitchFamily="34" charset="0"/>
              </a:rPr>
              <a:t>по белкам, </a:t>
            </a:r>
            <a:r>
              <a:rPr lang="en-US" sz="2000" dirty="0">
                <a:latin typeface="Verdana" pitchFamily="34" charset="0"/>
              </a:rPr>
              <a:t/>
            </a:r>
            <a:br>
              <a:rPr lang="en-US" sz="2000" dirty="0">
                <a:latin typeface="Verdana" pitchFamily="34" charset="0"/>
              </a:rPr>
            </a:br>
            <a:r>
              <a:rPr lang="ru-RU" sz="2000" dirty="0" smtClean="0">
                <a:latin typeface="Verdana" pitchFamily="34" charset="0"/>
              </a:rPr>
              <a:t>жирам</a:t>
            </a:r>
            <a:r>
              <a:rPr lang="ru-RU" sz="2000" dirty="0">
                <a:latin typeface="Verdana" pitchFamily="34" charset="0"/>
              </a:rPr>
              <a:t> </a:t>
            </a:r>
            <a:r>
              <a:rPr lang="ru-RU" sz="2000" dirty="0" smtClean="0">
                <a:latin typeface="Verdana" pitchFamily="34" charset="0"/>
              </a:rPr>
              <a:t>и </a:t>
            </a:r>
            <a:r>
              <a:rPr lang="ru-RU" sz="2000" dirty="0">
                <a:latin typeface="Verdana" pitchFamily="34" charset="0"/>
              </a:rPr>
              <a:t>углеводам</a:t>
            </a:r>
            <a:r>
              <a:rPr lang="ru-RU" sz="2000" dirty="0" smtClean="0">
                <a:latin typeface="Verdana" pitchFamily="34" charset="0"/>
              </a:rPr>
              <a:t>.</a:t>
            </a:r>
          </a:p>
          <a:p>
            <a:pPr>
              <a:spcAft>
                <a:spcPct val="30000"/>
              </a:spcAft>
              <a:buClr>
                <a:srgbClr val="CC3300"/>
              </a:buClr>
              <a:buFontTx/>
              <a:buChar char="•"/>
            </a:pPr>
            <a:endParaRPr lang="ru-RU" sz="2000" dirty="0">
              <a:latin typeface="Verdana" pitchFamily="34" charset="0"/>
            </a:endParaRPr>
          </a:p>
          <a:p>
            <a:pPr>
              <a:spcAft>
                <a:spcPct val="30000"/>
              </a:spcAft>
              <a:buClr>
                <a:srgbClr val="CC3300"/>
              </a:buClr>
              <a:buFontTx/>
              <a:buChar char="•"/>
            </a:pPr>
            <a:r>
              <a:rPr lang="en-US" sz="2000" dirty="0">
                <a:latin typeface="Verdana" pitchFamily="34" charset="0"/>
              </a:rPr>
              <a:t> </a:t>
            </a:r>
            <a:r>
              <a:rPr lang="ru-RU" sz="2000" dirty="0">
                <a:latin typeface="Verdana" pitchFamily="34" charset="0"/>
              </a:rPr>
              <a:t>Также в рацион ребенка в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ru-RU" sz="2000" dirty="0">
                <a:latin typeface="Verdana" pitchFamily="34" charset="0"/>
              </a:rPr>
              <a:t>период </a:t>
            </a:r>
            <a:r>
              <a:rPr lang="ru-RU" sz="2000" dirty="0" smtClean="0">
                <a:latin typeface="Verdana" pitchFamily="34" charset="0"/>
              </a:rPr>
              <a:t>подъема</a:t>
            </a:r>
            <a:r>
              <a:rPr lang="en-US" sz="2000" dirty="0" smtClean="0">
                <a:latin typeface="Verdana" pitchFamily="34" charset="0"/>
              </a:rPr>
              <a:t> </a:t>
            </a:r>
            <a:r>
              <a:rPr lang="ru-RU" sz="2000" dirty="0">
                <a:latin typeface="Verdana" pitchFamily="34" charset="0"/>
              </a:rPr>
              <a:t>заболеваемости следует </a:t>
            </a:r>
            <a:r>
              <a:rPr lang="ru-RU" sz="2000" dirty="0" smtClean="0">
                <a:latin typeface="Verdana" pitchFamily="34" charset="0"/>
              </a:rPr>
              <a:t>добавить</a:t>
            </a:r>
            <a:r>
              <a:rPr lang="en-US" sz="2000" dirty="0" smtClean="0">
                <a:latin typeface="Verdana" pitchFamily="34" charset="0"/>
              </a:rPr>
              <a:t> </a:t>
            </a:r>
            <a:r>
              <a:rPr lang="ru-RU" sz="2000" dirty="0" smtClean="0">
                <a:latin typeface="Verdana" pitchFamily="34" charset="0"/>
              </a:rPr>
              <a:t>продукты, такие как болгарский </a:t>
            </a:r>
            <a:r>
              <a:rPr lang="ru-RU" sz="2000" dirty="0">
                <a:latin typeface="Verdana" pitchFamily="34" charset="0"/>
              </a:rPr>
              <a:t>перец, </a:t>
            </a:r>
            <a:r>
              <a:rPr lang="ru-RU" sz="2000" dirty="0" smtClean="0">
                <a:latin typeface="Verdana" pitchFamily="34" charset="0"/>
              </a:rPr>
              <a:t>морковь, миндаль</a:t>
            </a:r>
            <a:r>
              <a:rPr lang="ru-RU" sz="2000" dirty="0">
                <a:latin typeface="Verdana" pitchFamily="34" charset="0"/>
              </a:rPr>
              <a:t>, чеснок, </a:t>
            </a:r>
            <a:r>
              <a:rPr lang="ru-RU" sz="2000" dirty="0" smtClean="0">
                <a:latin typeface="Verdana" pitchFamily="34" charset="0"/>
              </a:rPr>
              <a:t>черный шоколад</a:t>
            </a:r>
            <a:r>
              <a:rPr lang="ru-RU" sz="2000" dirty="0">
                <a:latin typeface="Verdana" pitchFamily="34" charset="0"/>
              </a:rPr>
              <a:t>, нежирные сорта </a:t>
            </a:r>
            <a:r>
              <a:rPr lang="ru-RU" sz="2000" dirty="0" smtClean="0">
                <a:latin typeface="Verdana" pitchFamily="34" charset="0"/>
              </a:rPr>
              <a:t>рыбы</a:t>
            </a:r>
            <a:r>
              <a:rPr lang="ru-RU" sz="2000" dirty="0">
                <a:latin typeface="Verdana" pitchFamily="34" charset="0"/>
              </a:rPr>
              <a:t>, лимон, больше </a:t>
            </a:r>
            <a:r>
              <a:rPr lang="ru-RU" sz="2000" dirty="0" smtClean="0">
                <a:latin typeface="Verdana" pitchFamily="34" charset="0"/>
              </a:rPr>
              <a:t>свежих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smtClean="0">
                <a:latin typeface="Verdana" pitchFamily="34" charset="0"/>
              </a:rPr>
              <a:t>овощей </a:t>
            </a:r>
            <a:r>
              <a:rPr lang="ru-RU" sz="2000" dirty="0">
                <a:latin typeface="Verdana" pitchFamily="34" charset="0"/>
              </a:rPr>
              <a:t>и фруктов.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9461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9462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3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58" name="Picture 8" descr="shutterstock_370643885"/>
          <p:cNvPicPr>
            <a:picLocks noChangeAspect="1" noChangeArrowheads="1"/>
          </p:cNvPicPr>
          <p:nvPr/>
        </p:nvPicPr>
        <p:blipFill>
          <a:blip r:embed="rId4" cstate="print"/>
          <a:srcRect l="20300" r="23676"/>
          <a:stretch>
            <a:fillRect/>
          </a:stretch>
        </p:blipFill>
        <p:spPr bwMode="auto">
          <a:xfrm>
            <a:off x="947738" y="1284288"/>
            <a:ext cx="3557587" cy="42354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4864100" y="1279525"/>
            <a:ext cx="2681288" cy="436563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4808538" y="1276350"/>
            <a:ext cx="4170362" cy="485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400" b="1" dirty="0">
                <a:solidFill>
                  <a:schemeClr val="bg1"/>
                </a:solidFill>
                <a:latin typeface="Verdana" pitchFamily="34" charset="0"/>
              </a:rPr>
              <a:t>Закаливание</a:t>
            </a:r>
          </a:p>
          <a:p>
            <a:pPr>
              <a:spcBef>
                <a:spcPct val="20000"/>
              </a:spcBef>
              <a:buClr>
                <a:srgbClr val="CC3300"/>
              </a:buClr>
            </a:pPr>
            <a:r>
              <a:rPr lang="ru-RU" sz="800" dirty="0">
                <a:latin typeface="Verdana" pitchFamily="34" charset="0"/>
              </a:rPr>
              <a:t> </a:t>
            </a:r>
            <a:endParaRPr lang="ru-RU" sz="1200" dirty="0">
              <a:latin typeface="Verdana" pitchFamily="34" charset="0"/>
            </a:endParaRPr>
          </a:p>
          <a:p>
            <a:pPr>
              <a:spcBef>
                <a:spcPct val="20000"/>
              </a:spcBef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 Это один из способов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неспецифической 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профилактики.</a:t>
            </a:r>
          </a:p>
          <a:p>
            <a:pPr>
              <a:spcBef>
                <a:spcPct val="20000"/>
              </a:spcBef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 Закаливание помогает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иммунитету ребенка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адаптироваться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к меняющимся факторам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окружающей среды.</a:t>
            </a:r>
          </a:p>
          <a:p>
            <a:pPr>
              <a:spcBef>
                <a:spcPct val="20000"/>
              </a:spcBef>
              <a:buClr>
                <a:srgbClr val="CC3300"/>
              </a:buClr>
              <a:buFontTx/>
              <a:buChar char="•"/>
            </a:pPr>
            <a:r>
              <a:rPr lang="en-US" sz="2000" dirty="0">
                <a:latin typeface="Verdana" pitchFamily="34" charset="0"/>
              </a:rPr>
              <a:t> </a:t>
            </a:r>
            <a:r>
              <a:rPr lang="ru-RU" sz="2000" dirty="0">
                <a:latin typeface="Verdana" pitchFamily="34" charset="0"/>
              </a:rPr>
              <a:t>Выделяют </a:t>
            </a:r>
            <a:r>
              <a:rPr lang="ru-RU" sz="2000" dirty="0" smtClean="0">
                <a:latin typeface="Verdana" pitchFamily="34" charset="0"/>
              </a:rPr>
              <a:t>виды </a:t>
            </a:r>
            <a:r>
              <a:rPr lang="ru-RU" sz="2000" dirty="0">
                <a:latin typeface="Verdana" pitchFamily="34" charset="0"/>
              </a:rPr>
              <a:t/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</a:t>
            </a:r>
            <a:r>
              <a:rPr lang="ru-RU" sz="2000" dirty="0" smtClean="0">
                <a:latin typeface="Verdana" pitchFamily="34" charset="0"/>
              </a:rPr>
              <a:t>закаливания:</a:t>
            </a:r>
            <a:r>
              <a:rPr lang="ru-RU" sz="2000" dirty="0">
                <a:latin typeface="Verdana" pitchFamily="34" charset="0"/>
              </a:rPr>
              <a:t/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</a:t>
            </a:r>
            <a:r>
              <a:rPr lang="en-US" sz="2000" dirty="0">
                <a:latin typeface="Verdana" pitchFamily="34" charset="0"/>
              </a:rPr>
              <a:t>- </a:t>
            </a:r>
            <a:r>
              <a:rPr lang="ru-RU" sz="2000" dirty="0">
                <a:latin typeface="Verdana" pitchFamily="34" charset="0"/>
              </a:rPr>
              <a:t>закаливание воздухом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  - водное закаливание</a:t>
            </a:r>
          </a:p>
          <a:p>
            <a:pPr>
              <a:spcBef>
                <a:spcPct val="20000"/>
              </a:spcBef>
              <a:buFontTx/>
              <a:buChar char="-"/>
            </a:pPr>
            <a:endParaRPr lang="ru-RU" sz="2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0486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0487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8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4459288" y="1144588"/>
            <a:ext cx="4398962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3525" indent="-263525">
              <a:buClr>
                <a:srgbClr val="CC3300"/>
              </a:buClr>
            </a:pPr>
            <a:r>
              <a:rPr lang="ru-RU" sz="2400" b="1" dirty="0">
                <a:solidFill>
                  <a:srgbClr val="CC3300"/>
                </a:solidFill>
                <a:latin typeface="Verdana" pitchFamily="34" charset="0"/>
              </a:rPr>
              <a:t>Правила закаливания:</a:t>
            </a:r>
          </a:p>
          <a:p>
            <a:pPr marL="263525" indent="-263525">
              <a:spcAft>
                <a:spcPct val="20000"/>
              </a:spcAft>
              <a:buClr>
                <a:srgbClr val="CC3300"/>
              </a:buClr>
              <a:buFontTx/>
              <a:buChar char="•"/>
            </a:pPr>
            <a:endParaRPr lang="ru-RU" sz="1000" dirty="0">
              <a:latin typeface="Verdana" pitchFamily="34" charset="0"/>
            </a:endParaRPr>
          </a:p>
          <a:p>
            <a:pPr marL="263525" indent="-263525">
              <a:spcAft>
                <a:spcPct val="20000"/>
              </a:spcAft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частые проветривания помещения, в котором находитесь вы и ваш ребенок;</a:t>
            </a:r>
          </a:p>
          <a:p>
            <a:pPr marL="263525" indent="-263525">
              <a:spcAft>
                <a:spcPct val="20000"/>
              </a:spcAft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постепенное начало при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водном закаливании,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начиная со стоп;</a:t>
            </a:r>
          </a:p>
          <a:p>
            <a:pPr marL="263525" indent="-263525">
              <a:spcAft>
                <a:spcPct val="20000"/>
              </a:spcAft>
              <a:buClr>
                <a:srgbClr val="CC3300"/>
              </a:buClr>
              <a:buFontTx/>
              <a:buChar char="•"/>
            </a:pPr>
            <a:r>
              <a:rPr lang="ru-RU" sz="2000" dirty="0">
                <a:latin typeface="Verdana" pitchFamily="34" charset="0"/>
              </a:rPr>
              <a:t>не злоупотреблять холодной водой, начинать с воды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30-32 градусов, постепенно снижая ее каждые 2-3 дня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на 2 градуса.</a:t>
            </a:r>
          </a:p>
        </p:txBody>
      </p:sp>
      <p:grpSp>
        <p:nvGrpSpPr>
          <p:cNvPr id="20483" name="Group 10"/>
          <p:cNvGrpSpPr>
            <a:grpSpLocks/>
          </p:cNvGrpSpPr>
          <p:nvPr/>
        </p:nvGrpSpPr>
        <p:grpSpPr bwMode="auto">
          <a:xfrm>
            <a:off x="0" y="1254125"/>
            <a:ext cx="4322763" cy="4938713"/>
            <a:chOff x="352" y="790"/>
            <a:chExt cx="2371" cy="2830"/>
          </a:xfrm>
        </p:grpSpPr>
        <p:pic>
          <p:nvPicPr>
            <p:cNvPr id="204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3732" r="67131" b="42584"/>
            <a:stretch>
              <a:fillRect/>
            </a:stretch>
          </p:blipFill>
          <p:spPr bwMode="auto">
            <a:xfrm>
              <a:off x="352" y="790"/>
              <a:ext cx="1345" cy="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74606" t="2303" r="270" b="6201"/>
            <a:stretch>
              <a:fillRect/>
            </a:stretch>
          </p:blipFill>
          <p:spPr bwMode="auto">
            <a:xfrm>
              <a:off x="1695" y="801"/>
              <a:ext cx="1028" cy="2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1510" name="Rectangle 4"/>
            <p:cNvSpPr>
              <a:spLocks noChangeArrowheads="1"/>
            </p:cNvSpPr>
            <p:nvPr/>
          </p:nvSpPr>
          <p:spPr bwMode="auto">
            <a:xfrm>
              <a:off x="975" y="0"/>
              <a:ext cx="4785" cy="4320"/>
            </a:xfrm>
            <a:prstGeom prst="rect">
              <a:avLst/>
            </a:prstGeom>
            <a:solidFill>
              <a:srgbClr val="FFF2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1511" name="Picture 5" descr="kovid"/>
            <p:cNvPicPr>
              <a:picLocks noChangeAspect="1" noChangeArrowheads="1"/>
            </p:cNvPicPr>
            <p:nvPr/>
          </p:nvPicPr>
          <p:blipFill>
            <a:blip r:embed="rId2" cstate="print"/>
            <a:srcRect l="33566" r="14809"/>
            <a:stretch>
              <a:fillRect/>
            </a:stretch>
          </p:blipFill>
          <p:spPr bwMode="auto">
            <a:xfrm>
              <a:off x="0" y="0"/>
              <a:ext cx="125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2" name="Picture 13" descr="корона 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" y="164"/>
              <a:ext cx="1269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 l="9225" t="23199" r="5734" b="3093"/>
          <a:stretch>
            <a:fillRect/>
          </a:stretch>
        </p:blipFill>
        <p:spPr bwMode="auto">
          <a:xfrm>
            <a:off x="901699" y="4310063"/>
            <a:ext cx="3971925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9" descr="childrens-day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081" y="4310063"/>
            <a:ext cx="3417887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2489200" y="1250950"/>
            <a:ext cx="4272755" cy="436563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400300" y="1250950"/>
            <a:ext cx="62230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</a:rPr>
              <a:t>Физические </a:t>
            </a:r>
            <a:r>
              <a:rPr lang="ru-RU" sz="2400" b="1" dirty="0">
                <a:solidFill>
                  <a:schemeClr val="bg1"/>
                </a:solidFill>
                <a:latin typeface="Verdana" pitchFamily="34" charset="0"/>
              </a:rPr>
              <a:t>нагрузки</a:t>
            </a:r>
          </a:p>
          <a:p>
            <a:pPr>
              <a:spcAft>
                <a:spcPct val="20000"/>
              </a:spcAft>
            </a:pPr>
            <a:endParaRPr lang="ru-RU" sz="800" dirty="0">
              <a:latin typeface="Verdana" pitchFamily="34" charset="0"/>
            </a:endParaRPr>
          </a:p>
          <a:p>
            <a:pPr>
              <a:spcAft>
                <a:spcPct val="20000"/>
              </a:spcAft>
            </a:pPr>
            <a:r>
              <a:rPr lang="ru-RU" sz="2000" b="1" dirty="0">
                <a:latin typeface="Verdana" pitchFamily="34" charset="0"/>
              </a:rPr>
              <a:t>Физические нагрузки являются неотъемлемой частью здоровья ребенка.</a:t>
            </a:r>
          </a:p>
          <a:p>
            <a:pPr>
              <a:spcAft>
                <a:spcPct val="20000"/>
              </a:spcAft>
            </a:pPr>
            <a:r>
              <a:rPr lang="ru-RU" sz="2000" dirty="0">
                <a:latin typeface="Verdana" pitchFamily="34" charset="0"/>
              </a:rPr>
              <a:t>К ним относят спортивные и развивающие игры на свежем воздухе, а также прогулки. </a:t>
            </a:r>
            <a:br>
              <a:rPr lang="ru-RU" sz="2000" dirty="0">
                <a:latin typeface="Verdana" pitchFamily="34" charset="0"/>
              </a:rPr>
            </a:br>
            <a:r>
              <a:rPr lang="ru-RU" sz="2000" dirty="0">
                <a:latin typeface="Verdana" pitchFamily="34" charset="0"/>
              </a:rPr>
              <a:t>Они мобилизуют защитные силы организма </a:t>
            </a:r>
            <a:r>
              <a:rPr lang="ru-RU" sz="2000" dirty="0" smtClean="0">
                <a:latin typeface="Verdana" pitchFamily="34" charset="0"/>
              </a:rPr>
              <a:t>и </a:t>
            </a:r>
            <a:r>
              <a:rPr lang="ru-RU" sz="2000" dirty="0">
                <a:latin typeface="Verdana" pitchFamily="34" charset="0"/>
              </a:rPr>
              <a:t>поднимают настроение у детей.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2032</TotalTime>
  <Words>376</Words>
  <Application>Microsoft Office PowerPoint</Application>
  <PresentationFormat>Экран (4:3)</PresentationFormat>
  <Paragraphs>93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</cp:lastModifiedBy>
  <cp:revision>53</cp:revision>
  <dcterms:created xsi:type="dcterms:W3CDTF">2020-09-07T16:57:45Z</dcterms:created>
  <dcterms:modified xsi:type="dcterms:W3CDTF">2020-12-30T09:43:26Z</dcterms:modified>
</cp:coreProperties>
</file>